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스퀘어" panose="020B0600000101010101" pitchFamily="50" charset="-127"/>
        <a:ea typeface="나눔스퀘어" panose="020B060000010101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d407112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fd407112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d511b28f6_7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fd511b28f6_7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d511b28f6_7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fd511b28f6_7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d92ea692e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gfd92ea692e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d511b28f6_7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fd511b28f6_7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d511b28f6_7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fd511b28f6_7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d511b28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gfd511b28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d407112b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gfd407112b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d511b28f6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6" name="Google Shape;376;gfd511b28f6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d511b28f6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gfd511b28f6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d511b28f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gfd511b28f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407112b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gfd407112b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d407112b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gfd407112b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d92ea69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대박~!</a:t>
            </a:r>
            <a:endParaRPr dirty="0"/>
          </a:p>
        </p:txBody>
      </p:sp>
      <p:sp>
        <p:nvSpPr>
          <p:cNvPr id="451" name="Google Shape;451;gfd92ea69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d407112b3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gfd407112b3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d407112b3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fd407112b3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d407112b3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gfd407112b3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d407112b3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fd407112b3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d407112b3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d=</a:t>
            </a:r>
            <a:endParaRPr dirty="0"/>
          </a:p>
        </p:txBody>
      </p:sp>
      <p:sp>
        <p:nvSpPr>
          <p:cNvPr id="609" name="Google Shape;609;gfd407112b3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d407112b3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gfd407112b3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d407112b3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gfd407112b3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d511b2b1a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2" name="Google Shape;722;gfd511b2b1a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d511b28f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gfd511b28f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d407112b3_6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Google Shape;694;gfd407112b3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d511b2b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5" name="Google Shape;735;gfd511b2b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d511b2b1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9" name="Google Shape;749;gfd511b2b1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d511b2b1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gfd511b2b1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d407112b3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fd407112b3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d511b28f6_7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fd511b28f6_7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d92ea692e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fd92ea692e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d511b28f6_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fd511b28f6_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d511b2b1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fd511b2b1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d92ea692e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fd92ea692e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3278171" y="1280573"/>
            <a:ext cx="2587657" cy="2587657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14300" dir="5400000" sx="96000" sy="96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78000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800" i="0" u="none" strike="noStrik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80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2021년(제2회) NH투자증권 빅데이터 경진대회</a:t>
            </a:r>
            <a:r>
              <a:rPr lang="en-US" altLang="ko" sz="80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altLang="en-US" sz="80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본선</a:t>
            </a:r>
            <a:endParaRPr sz="80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278171" y="2885486"/>
            <a:ext cx="2587657" cy="982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31" name="Google Shape;131;p25"/>
          <p:cNvCxnSpPr/>
          <p:nvPr/>
        </p:nvCxnSpPr>
        <p:spPr>
          <a:xfrm>
            <a:off x="4183145" y="3288482"/>
            <a:ext cx="135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25"/>
          <p:cNvCxnSpPr/>
          <p:nvPr/>
        </p:nvCxnSpPr>
        <p:spPr>
          <a:xfrm>
            <a:off x="4183145" y="3288482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5"/>
          <p:cNvSpPr txBox="1"/>
          <p:nvPr/>
        </p:nvSpPr>
        <p:spPr>
          <a:xfrm>
            <a:off x="4099005" y="2996897"/>
            <a:ext cx="122136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휴먼스럽게</a:t>
            </a:r>
            <a:endParaRPr sz="15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278171" y="2006270"/>
            <a:ext cx="2587657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NAMUH 키우기</a:t>
            </a:r>
            <a:endParaRPr sz="22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00" y="2985325"/>
            <a:ext cx="582950" cy="7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122875" y="3510250"/>
            <a:ext cx="21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박채희, 김진성, 한현수</a:t>
            </a:r>
            <a:endParaRPr sz="12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463" y="3326100"/>
            <a:ext cx="1116173" cy="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64" name="Google Shape;264;p34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34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b="1" i="0" u="none" strike="noStrike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 </a:t>
            </a:r>
            <a:endParaRPr sz="1500" b="1" i="0" u="none" strike="noStrik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서비스 아이디어 제안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아이디어 소개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기대효과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66" name="Google Shape;266;p34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67" name="Google Shape;267;p3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68" name="Google Shape;268;p3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03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0" name="Google Shape;270;p3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p35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9" name="Google Shape;279;p35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80" name="Google Shape;280;p3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81" name="Google Shape;281;p3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03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3" name="Google Shape;283;p3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4" name="Google Shape;284;p35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638" y="1795077"/>
            <a:ext cx="3728482" cy="275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22;p31">
            <a:extLst>
              <a:ext uri="{FF2B5EF4-FFF2-40B4-BE49-F238E27FC236}">
                <a16:creationId xmlns:a16="http://schemas.microsoft.com/office/drawing/2014/main" id="{2794B92A-4469-436E-97A1-3C42672A0933}"/>
              </a:ext>
            </a:extLst>
          </p:cNvPr>
          <p:cNvSpPr txBox="1"/>
          <p:nvPr/>
        </p:nvSpPr>
        <p:spPr>
          <a:xfrm>
            <a:off x="1018966" y="928170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과정으로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항목 정의서를 만들어 항목별로 데이터 탐색 결과를 작성하고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진행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673EF-81D3-4A1F-8CB1-49A7DC6A0E49}"/>
              </a:ext>
            </a:extLst>
          </p:cNvPr>
          <p:cNvSpPr txBox="1"/>
          <p:nvPr/>
        </p:nvSpPr>
        <p:spPr>
          <a:xfrm>
            <a:off x="3469718" y="4660106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작성한 데이터 항목 정의서 중 일부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92" name="Google Shape;292;p36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1" name="Google Shape;301;p36"/>
          <p:cNvGrpSpPr/>
          <p:nvPr/>
        </p:nvGrpSpPr>
        <p:grpSpPr>
          <a:xfrm>
            <a:off x="209345" y="155473"/>
            <a:ext cx="445507" cy="445490"/>
            <a:chOff x="0" y="0"/>
            <a:chExt cx="1428822" cy="1428769"/>
          </a:xfrm>
        </p:grpSpPr>
        <p:grpSp>
          <p:nvGrpSpPr>
            <p:cNvPr id="302" name="Google Shape;302;p36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03" name="Google Shape;303;p36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03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36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5" name="Google Shape;305;p36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06" name="Google Shape;306;p36"/>
          <p:cNvSpPr txBox="1"/>
          <p:nvPr/>
        </p:nvSpPr>
        <p:spPr>
          <a:xfrm>
            <a:off x="826002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" name="Google Shape;222;p31">
            <a:extLst>
              <a:ext uri="{FF2B5EF4-FFF2-40B4-BE49-F238E27FC236}">
                <a16:creationId xmlns:a16="http://schemas.microsoft.com/office/drawing/2014/main" id="{E362DB17-03A7-4BF0-A8EC-4394DEB17B05}"/>
              </a:ext>
            </a:extLst>
          </p:cNvPr>
          <p:cNvSpPr txBox="1"/>
          <p:nvPr/>
        </p:nvSpPr>
        <p:spPr>
          <a:xfrm>
            <a:off x="576316" y="986243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다음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데이터에서 주식 보유기간을 예측하는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hold_d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값의 예측을 위해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hist_d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많은 영향을 준다고 판단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(baseline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중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hint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참고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데이터에는 생성되어 있지 않은 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en-US" altLang="ko-KR" sz="1500" u="sng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hist_d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생성하는 것을 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타겟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데이터로 학습시킨 모델을 사용하여 테스트 데이터의 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en-US" altLang="ko-KR" sz="1500" u="sng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hold_d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 예측하는 것을 </a:t>
            </a:r>
            <a:r>
              <a:rPr lang="en-US" altLang="ko-KR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타겟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정함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D5956-3D94-40EA-BEFE-AF5A9416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5" y="2938262"/>
            <a:ext cx="3980184" cy="1316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6C974-35D5-4528-8476-8DAC2E97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59" y="3000961"/>
            <a:ext cx="4523569" cy="1191499"/>
          </a:xfrm>
          <a:prstGeom prst="rect">
            <a:avLst/>
          </a:prstGeom>
        </p:spPr>
      </p:pic>
      <p:sp>
        <p:nvSpPr>
          <p:cNvPr id="25" name="Google Shape;241;p32">
            <a:extLst>
              <a:ext uri="{FF2B5EF4-FFF2-40B4-BE49-F238E27FC236}">
                <a16:creationId xmlns:a16="http://schemas.microsoft.com/office/drawing/2014/main" id="{4AFEA591-490A-4313-AAD0-1F66137CBECC}"/>
              </a:ext>
            </a:extLst>
          </p:cNvPr>
          <p:cNvSpPr/>
          <p:nvPr/>
        </p:nvSpPr>
        <p:spPr>
          <a:xfrm>
            <a:off x="3863163" y="3056573"/>
            <a:ext cx="454096" cy="11914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89901-E00F-46D3-B3CA-6563968A6518}"/>
              </a:ext>
            </a:extLst>
          </p:cNvPr>
          <p:cNvSpPr txBox="1"/>
          <p:nvPr/>
        </p:nvSpPr>
        <p:spPr>
          <a:xfrm>
            <a:off x="6338663" y="4248072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64F07-552D-441A-820D-E34F5EEB9DB4}"/>
              </a:ext>
            </a:extLst>
          </p:cNvPr>
          <p:cNvSpPr txBox="1"/>
          <p:nvPr/>
        </p:nvSpPr>
        <p:spPr>
          <a:xfrm>
            <a:off x="1933240" y="4471299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241;p32">
            <a:extLst>
              <a:ext uri="{FF2B5EF4-FFF2-40B4-BE49-F238E27FC236}">
                <a16:creationId xmlns:a16="http://schemas.microsoft.com/office/drawing/2014/main" id="{6533CBB8-D6BB-4E89-AF2F-9EEDA50E711E}"/>
              </a:ext>
            </a:extLst>
          </p:cNvPr>
          <p:cNvSpPr/>
          <p:nvPr/>
        </p:nvSpPr>
        <p:spPr>
          <a:xfrm>
            <a:off x="7570822" y="3056434"/>
            <a:ext cx="443023" cy="11914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Google Shape;241;p32">
            <a:extLst>
              <a:ext uri="{FF2B5EF4-FFF2-40B4-BE49-F238E27FC236}">
                <a16:creationId xmlns:a16="http://schemas.microsoft.com/office/drawing/2014/main" id="{69C5F85E-C6FA-4D57-8788-31BC6BFE4D26}"/>
              </a:ext>
            </a:extLst>
          </p:cNvPr>
          <p:cNvSpPr/>
          <p:nvPr/>
        </p:nvSpPr>
        <p:spPr>
          <a:xfrm>
            <a:off x="8394146" y="3028697"/>
            <a:ext cx="443024" cy="11914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5" name="Google Shape;315;p37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316" name="Google Shape;316;p3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17" name="Google Shape;317;p3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03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18" name="Google Shape;318;p3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19" name="Google Shape;319;p3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20" name="Google Shape;320;p37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222;p31">
            <a:extLst>
              <a:ext uri="{FF2B5EF4-FFF2-40B4-BE49-F238E27FC236}">
                <a16:creationId xmlns:a16="http://schemas.microsoft.com/office/drawing/2014/main" id="{7539BBDD-6E68-4123-96BB-316B8CBC093B}"/>
              </a:ext>
            </a:extLst>
          </p:cNvPr>
          <p:cNvSpPr txBox="1"/>
          <p:nvPr/>
        </p:nvSpPr>
        <p:spPr>
          <a:xfrm>
            <a:off x="1018966" y="796600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타겟인 </a:t>
            </a:r>
            <a:r>
              <a:rPr lang="en-US" altLang="ko-KR" sz="15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hist_d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방법</a:t>
            </a:r>
            <a:endParaRPr lang="en-US" altLang="ko-KR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분기 구분일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판매일 기준으로 직전의 분기를 구분</a:t>
            </a:r>
            <a:endParaRPr lang="en-US" altLang="ko-KR" sz="15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b="1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 부터 분기 구분일 까지의 주식 개장일을 계산하면 </a:t>
            </a:r>
            <a:r>
              <a:rPr lang="en-US" altLang="ko-KR" sz="1500" b="1" i="0" u="none" strike="noStrike" cap="non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hist_d</a:t>
            </a:r>
            <a:endParaRPr lang="en-US" altLang="ko-KR" sz="1500" b="1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altLang="ko-KR" sz="15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altLang="ko-KR" sz="15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ko-KR" altLang="en-US" sz="13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1)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2018.06.02,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판매일은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2018.07.09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일 때 </a:t>
            </a:r>
            <a:endParaRPr lang="en-US" altLang="ko-KR" sz="13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300" b="0" i="0" u="none" strike="noStrike" cap="non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hist_d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=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~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직전 분기인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2018.07.01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까지의 주식 개장일 수</a:t>
            </a:r>
            <a:endParaRPr lang="en-US" altLang="ko-KR" sz="13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2)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2017.12.23,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판매일은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2018.07.09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일 때 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</a:t>
            </a:r>
            <a:r>
              <a:rPr lang="en-US" altLang="ko-KR" sz="1300" b="0" i="0" u="none" strike="noStrike" cap="non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hist_d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=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~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직전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분기인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2018.04.01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까지의 주식 개장일 수</a:t>
            </a:r>
            <a:endParaRPr lang="en-US" altLang="ko-KR" sz="13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8450" marR="0"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3)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2018.07.02,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판매일은 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2018.07.09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일 때</a:t>
            </a:r>
            <a:b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</a:b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     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분기에 속하지 않은 데이터이므로 고객의 투자성향을 활용하여 처리</a:t>
            </a:r>
            <a:endParaRPr lang="en-US" altLang="ko-KR" sz="13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298450" marR="0" lvl="1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300" b="0" i="0" u="none" strike="noStrike" cap="non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hist_d</a:t>
            </a:r>
            <a:r>
              <a:rPr lang="en-US" altLang="ko-KR" sz="13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= 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매도 매수 총 횟수 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운용 총 기간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814499-FBA4-4D4E-8E70-2AE87076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86" y="1866425"/>
            <a:ext cx="3558357" cy="996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BAD6C-0E07-463B-BC45-697C60E275D0}"/>
              </a:ext>
            </a:extLst>
          </p:cNvPr>
          <p:cNvSpPr txBox="1"/>
          <p:nvPr/>
        </p:nvSpPr>
        <p:spPr>
          <a:xfrm>
            <a:off x="6521303" y="1675474"/>
            <a:ext cx="3310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개장일은 외부 데이터를 사용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38" name="Google Shape;338;p38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339" name="Google Shape;339;p38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40" name="Google Shape;340;p38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03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2" name="Google Shape;342;p38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43" name="Google Shape;343;p38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0" name="Google Shape;311;p37">
            <a:extLst>
              <a:ext uri="{FF2B5EF4-FFF2-40B4-BE49-F238E27FC236}">
                <a16:creationId xmlns:a16="http://schemas.microsoft.com/office/drawing/2014/main" id="{DE85887E-0238-4EFB-9461-4B5F0A628622}"/>
              </a:ext>
            </a:extLst>
          </p:cNvPr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1" name="Google Shape;344;p38">
            <a:extLst>
              <a:ext uri="{FF2B5EF4-FFF2-40B4-BE49-F238E27FC236}">
                <a16:creationId xmlns:a16="http://schemas.microsoft.com/office/drawing/2014/main" id="{11527E52-6EFA-452F-9918-D572D287D8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39" y="2827943"/>
            <a:ext cx="1894872" cy="43586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22;p31">
            <a:extLst>
              <a:ext uri="{FF2B5EF4-FFF2-40B4-BE49-F238E27FC236}">
                <a16:creationId xmlns:a16="http://schemas.microsoft.com/office/drawing/2014/main" id="{8554D40E-43BE-4D4A-85FB-69F8D91C0B52}"/>
              </a:ext>
            </a:extLst>
          </p:cNvPr>
          <p:cNvSpPr txBox="1"/>
          <p:nvPr/>
        </p:nvSpPr>
        <p:spPr>
          <a:xfrm>
            <a:off x="825227" y="931014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타겟인 </a:t>
            </a:r>
            <a:r>
              <a:rPr lang="en-US" altLang="ko-KR" sz="15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hold_d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방법</a:t>
            </a:r>
            <a:endParaRPr lang="en-US" altLang="ko-KR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생성한 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hist_d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여러 고객 정보를 바탕으로 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알고리즘인 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Light Gradient boosting machine)을 사용하여 </a:t>
            </a:r>
            <a:endParaRPr lang="en-US" altLang="ko"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학습 데이터를 학습시킨 모델로 테스트 데이터의</a:t>
            </a:r>
            <a:r>
              <a:rPr lang="ko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hold_d(고객 주식 보유 일자)를 예측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더하기 기호 52">
            <a:extLst>
              <a:ext uri="{FF2B5EF4-FFF2-40B4-BE49-F238E27FC236}">
                <a16:creationId xmlns:a16="http://schemas.microsoft.com/office/drawing/2014/main" id="{6CE94D98-DEF0-4ED1-AFAF-103142DF2588}"/>
              </a:ext>
            </a:extLst>
          </p:cNvPr>
          <p:cNvSpPr/>
          <p:nvPr/>
        </p:nvSpPr>
        <p:spPr>
          <a:xfrm>
            <a:off x="4083573" y="2849367"/>
            <a:ext cx="430087" cy="4358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같음 기호 53">
            <a:extLst>
              <a:ext uri="{FF2B5EF4-FFF2-40B4-BE49-F238E27FC236}">
                <a16:creationId xmlns:a16="http://schemas.microsoft.com/office/drawing/2014/main" id="{9FBC1192-5D7B-4A42-993D-42A4133F43A8}"/>
              </a:ext>
            </a:extLst>
          </p:cNvPr>
          <p:cNvSpPr/>
          <p:nvPr/>
        </p:nvSpPr>
        <p:spPr>
          <a:xfrm>
            <a:off x="6662981" y="2826898"/>
            <a:ext cx="491363" cy="48080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같음 기호 54">
            <a:extLst>
              <a:ext uri="{FF2B5EF4-FFF2-40B4-BE49-F238E27FC236}">
                <a16:creationId xmlns:a16="http://schemas.microsoft.com/office/drawing/2014/main" id="{AB2F33C5-B443-454F-BD8B-18E1E70B72B8}"/>
              </a:ext>
            </a:extLst>
          </p:cNvPr>
          <p:cNvSpPr/>
          <p:nvPr/>
        </p:nvSpPr>
        <p:spPr>
          <a:xfrm>
            <a:off x="6327630" y="3977352"/>
            <a:ext cx="508618" cy="4364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06D9025-B7D7-4394-AF9A-4B78A1BE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77" y="2706919"/>
            <a:ext cx="3539350" cy="636160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81B4BCA-E22D-463D-AF46-768403121E51}"/>
              </a:ext>
            </a:extLst>
          </p:cNvPr>
          <p:cNvSpPr/>
          <p:nvPr/>
        </p:nvSpPr>
        <p:spPr>
          <a:xfrm>
            <a:off x="7372197" y="2543549"/>
            <a:ext cx="1024246" cy="98659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56974-84CC-4658-88C3-142FAF433217}"/>
              </a:ext>
            </a:extLst>
          </p:cNvPr>
          <p:cNvSpPr txBox="1"/>
          <p:nvPr/>
        </p:nvSpPr>
        <p:spPr>
          <a:xfrm>
            <a:off x="924244" y="3352501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</a:t>
            </a:r>
            <a:r>
              <a:rPr lang="en-US" altLang="ko-KR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hist_d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생성한 학습 데이터 중 일부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D603A9C-6483-4911-83FD-ECA4D524A803}"/>
              </a:ext>
            </a:extLst>
          </p:cNvPr>
          <p:cNvSpPr/>
          <p:nvPr/>
        </p:nvSpPr>
        <p:spPr>
          <a:xfrm>
            <a:off x="5007000" y="3694977"/>
            <a:ext cx="1024246" cy="98198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생성한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60" name="더하기 기호 59">
            <a:extLst>
              <a:ext uri="{FF2B5EF4-FFF2-40B4-BE49-F238E27FC236}">
                <a16:creationId xmlns:a16="http://schemas.microsoft.com/office/drawing/2014/main" id="{8C0A04C0-83EF-43E2-9BF2-4C8ABD61A2F2}"/>
              </a:ext>
            </a:extLst>
          </p:cNvPr>
          <p:cNvSpPr/>
          <p:nvPr/>
        </p:nvSpPr>
        <p:spPr>
          <a:xfrm>
            <a:off x="4232122" y="4016337"/>
            <a:ext cx="430087" cy="4358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CD0CF90-153B-4555-8F47-AD4A209F7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46" y="3734965"/>
            <a:ext cx="3820456" cy="63616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6FC031B-DFE3-463F-8DC1-1097EDA9D956}"/>
              </a:ext>
            </a:extLst>
          </p:cNvPr>
          <p:cNvSpPr txBox="1"/>
          <p:nvPr/>
        </p:nvSpPr>
        <p:spPr>
          <a:xfrm>
            <a:off x="1244864" y="4502258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후의 테스트 데이터 중 일부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Google Shape;313;p37">
            <a:extLst>
              <a:ext uri="{FF2B5EF4-FFF2-40B4-BE49-F238E27FC236}">
                <a16:creationId xmlns:a16="http://schemas.microsoft.com/office/drawing/2014/main" id="{31705B19-9890-409C-BE4E-0FEAA9862765}"/>
              </a:ext>
            </a:extLst>
          </p:cNvPr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FD77703-DDFE-4211-A17A-4E5C8C714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244" y="3621358"/>
            <a:ext cx="1132519" cy="109558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6DB938E-1EE8-427C-A548-456543F2A5E2}"/>
              </a:ext>
            </a:extLst>
          </p:cNvPr>
          <p:cNvSpPr txBox="1"/>
          <p:nvPr/>
        </p:nvSpPr>
        <p:spPr>
          <a:xfrm>
            <a:off x="6634983" y="4761654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데이터에서 예측한 </a:t>
            </a:r>
            <a:r>
              <a:rPr lang="en-US" altLang="ko-KR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hold_d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중 일부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52" name="Google Shape;352;p39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p39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r>
              <a:rPr lang="ko" sz="1500" b="1" i="0" u="none" strike="noStrike" dirty="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500" b="1" i="0" u="none" strike="noStrike" dirty="0">
              <a:solidFill>
                <a:srgbClr val="88888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endParaRPr lang="ko-KR" altLang="en-US" sz="1500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아이디어 소개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기대효과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54" name="Google Shape;354;p39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355" name="Google Shape;355;p39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56" name="Google Shape;356;p39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04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8" name="Google Shape;358;p39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739066" y="155473"/>
            <a:ext cx="8195177" cy="445416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6" name="Google Shape;366;p40"/>
          <p:cNvSpPr txBox="1"/>
          <p:nvPr/>
        </p:nvSpPr>
        <p:spPr>
          <a:xfrm>
            <a:off x="825221" y="1010950"/>
            <a:ext cx="8221666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배경 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주식을 시작하기 어려운 이유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하지 않는 사람들이 주식이란 단어를 들었을 때, </a:t>
            </a:r>
            <a:endParaRPr lang="en-US" altLang="ko"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이유와 같이 “</a:t>
            </a: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어렵고 전문적이고 위험한 분야다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라고 느끼기 때문에 </a:t>
            </a:r>
            <a:endParaRPr lang="en-US" altLang="ko"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섣불리 시작하지 못한다는 문제점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67" name="Google Shape;367;p40"/>
          <p:cNvGrpSpPr/>
          <p:nvPr/>
        </p:nvGrpSpPr>
        <p:grpSpPr>
          <a:xfrm>
            <a:off x="208570" y="155473"/>
            <a:ext cx="445417" cy="445416"/>
            <a:chOff x="0" y="0"/>
            <a:chExt cx="1428752" cy="1428750"/>
          </a:xfrm>
        </p:grpSpPr>
        <p:grpSp>
          <p:nvGrpSpPr>
            <p:cNvPr id="368" name="Google Shape;368;p40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369" name="Google Shape;369;p40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04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70" name="Google Shape;370;p40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1" name="Google Shape;371;p40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72" name="Google Shape;372;p40"/>
          <p:cNvSpPr txBox="1"/>
          <p:nvPr/>
        </p:nvSpPr>
        <p:spPr>
          <a:xfrm>
            <a:off x="825221" y="253000"/>
            <a:ext cx="63813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 </a:t>
            </a: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제안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86" y="2435267"/>
            <a:ext cx="3797749" cy="23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7;p30">
            <a:extLst>
              <a:ext uri="{FF2B5EF4-FFF2-40B4-BE49-F238E27FC236}">
                <a16:creationId xmlns:a16="http://schemas.microsoft.com/office/drawing/2014/main" id="{A2411717-9127-45F9-9800-3DDFA7026213}"/>
              </a:ext>
            </a:extLst>
          </p:cNvPr>
          <p:cNvSpPr txBox="1"/>
          <p:nvPr/>
        </p:nvSpPr>
        <p:spPr>
          <a:xfrm>
            <a:off x="2673086" y="4758769"/>
            <a:ext cx="634332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김소영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“[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 2020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 주식 열풍은 코로나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때문일까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한국리서치 여론속의 여론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2020.</a:t>
            </a:r>
            <a: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12.30,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https://hrcopinion.co.kr/archives/17174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/>
          <p:nvPr/>
        </p:nvSpPr>
        <p:spPr>
          <a:xfrm>
            <a:off x="194394" y="698499"/>
            <a:ext cx="88536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ko-KR" altLang="en-US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80" name="Google Shape;380;p41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1" name="Google Shape;381;p41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382" name="Google Shape;382;p4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83" name="Google Shape;383;p4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04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4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5" name="Google Shape;385;p4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18" y="2063771"/>
            <a:ext cx="1680088" cy="175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6;p40">
            <a:extLst>
              <a:ext uri="{FF2B5EF4-FFF2-40B4-BE49-F238E27FC236}">
                <a16:creationId xmlns:a16="http://schemas.microsoft.com/office/drawing/2014/main" id="{93DD684C-75EC-4F0B-8B47-3B5A218A606A}"/>
              </a:ext>
            </a:extLst>
          </p:cNvPr>
          <p:cNvSpPr txBox="1"/>
          <p:nvPr/>
        </p:nvSpPr>
        <p:spPr>
          <a:xfrm>
            <a:off x="1059573" y="1186271"/>
            <a:ext cx="8221666" cy="79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또한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최근 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MZ 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세대가 특히 주식에 많은 관심을 갖고 투자하는 추세</a:t>
            </a:r>
            <a:endParaRPr lang="en-US" altLang="ko-KR"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하지만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 MZ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세대는 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“</a:t>
            </a:r>
            <a:r>
              <a:rPr lang="ko-KR" altLang="en-US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투자</a:t>
            </a:r>
            <a:r>
              <a: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”</a:t>
            </a:r>
            <a:r>
              <a:rPr lang="ko-KR" altLang="en-US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를 공부하고 하는 것이 아닌</a:t>
            </a:r>
            <a:r>
              <a: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게임으로써 생각함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ko-KR" altLang="en-US" sz="16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14F79-1455-4187-91C1-2DCEE0C3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" y="2092380"/>
            <a:ext cx="3345712" cy="16083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3934C-ACCF-4494-810F-AD29BEB647AF}"/>
              </a:ext>
            </a:extLst>
          </p:cNvPr>
          <p:cNvSpPr txBox="1"/>
          <p:nvPr/>
        </p:nvSpPr>
        <p:spPr>
          <a:xfrm>
            <a:off x="1538783" y="3937169"/>
            <a:ext cx="5393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-&gt;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이를 이용해서 주식에 다가가기 어려운 사람들을 위해</a:t>
            </a:r>
            <a:r>
              <a:rPr lang="en-US" altLang="ko-KR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쉽게 바라볼 수 있게 </a:t>
            </a:r>
            <a:r>
              <a:rPr lang="en-US" altLang="ko-KR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SNS,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같이 하나의 문화로 만들자</a:t>
            </a:r>
            <a:r>
              <a:rPr lang="en-US" altLang="ko-KR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lang="ko-KR" altLang="en-US"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207;p30">
            <a:extLst>
              <a:ext uri="{FF2B5EF4-FFF2-40B4-BE49-F238E27FC236}">
                <a16:creationId xmlns:a16="http://schemas.microsoft.com/office/drawing/2014/main" id="{B95A1D2C-ED0D-4FC5-B071-9E279AC7DC1F}"/>
              </a:ext>
            </a:extLst>
          </p:cNvPr>
          <p:cNvSpPr txBox="1"/>
          <p:nvPr/>
        </p:nvSpPr>
        <p:spPr>
          <a:xfrm>
            <a:off x="1686408" y="4731261"/>
            <a:ext cx="767024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800" dirty="0" err="1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곽호성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주식투자자 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세대교체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온다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…MZ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세대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‧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미성년자 비중 확대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업다운뉴스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2021.07.29,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https://www.updownnews.co.kr/news/articleView.html?idxno=234306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07;p30">
            <a:extLst>
              <a:ext uri="{FF2B5EF4-FFF2-40B4-BE49-F238E27FC236}">
                <a16:creationId xmlns:a16="http://schemas.microsoft.com/office/drawing/2014/main" id="{1A6C3425-9C5B-4949-8DA5-BC639EA35BD1}"/>
              </a:ext>
            </a:extLst>
          </p:cNvPr>
          <p:cNvSpPr txBox="1"/>
          <p:nvPr/>
        </p:nvSpPr>
        <p:spPr>
          <a:xfrm>
            <a:off x="2375429" y="4591310"/>
            <a:ext cx="686551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윤원섭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" altLang="ko-KR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게임하듯이 주식·코인 투자"…금감원 'MZ세대 보고서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매일경제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80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2021.</a:t>
            </a:r>
            <a: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05.25,</a:t>
            </a:r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altLang="ko-KR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https://www.mk.co.kr/news/economy/view/2021/05/517117/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oogle Shape;372;p40">
            <a:extLst>
              <a:ext uri="{FF2B5EF4-FFF2-40B4-BE49-F238E27FC236}">
                <a16:creationId xmlns:a16="http://schemas.microsoft.com/office/drawing/2014/main" id="{86D8453A-C8B6-49FC-8868-20BBD5188618}"/>
              </a:ext>
            </a:extLst>
          </p:cNvPr>
          <p:cNvSpPr txBox="1"/>
          <p:nvPr/>
        </p:nvSpPr>
        <p:spPr>
          <a:xfrm>
            <a:off x="825221" y="253000"/>
            <a:ext cx="63813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 </a:t>
            </a: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제안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/>
          <p:nvPr/>
        </p:nvSpPr>
        <p:spPr>
          <a:xfrm>
            <a:off x="209400" y="65644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95" name="Google Shape;395;p42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6" name="Google Shape;396;p42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397" name="Google Shape;397;p42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98" name="Google Shape;398;p42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04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0" name="Google Shape;400;p42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402" name="Google Shape;402;p42"/>
          <p:cNvSpPr txBox="1"/>
          <p:nvPr/>
        </p:nvSpPr>
        <p:spPr>
          <a:xfrm>
            <a:off x="863887" y="932246"/>
            <a:ext cx="5528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우리의 아이디어</a:t>
            </a:r>
            <a:r>
              <a:rPr lang="en-US" altLang="ko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&lt;NAMUH 키우기&gt;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782301" y="1429622"/>
            <a:ext cx="3808049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퀴즈를 풀면서 자연스럽게 주식 공부를!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내가 매수 매도한 주식들이 나무로!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나무들을 모아모아 나만의 숲을!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나무가 클</a:t>
            </a:r>
            <a:r>
              <a:rPr lang="en-US" alt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때마다 보상도!</a:t>
            </a:r>
            <a:endParaRPr lang="en-US" altLang="ko"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5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2" y="2934617"/>
            <a:ext cx="940703" cy="107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488" y="2813390"/>
            <a:ext cx="1976588" cy="128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 rotWithShape="1">
          <a:blip r:embed="rId5">
            <a:alphaModFix/>
          </a:blip>
          <a:srcRect t="5579" b="3996"/>
          <a:stretch/>
        </p:blipFill>
        <p:spPr>
          <a:xfrm>
            <a:off x="2202931" y="2674152"/>
            <a:ext cx="1171268" cy="155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72;p40">
            <a:extLst>
              <a:ext uri="{FF2B5EF4-FFF2-40B4-BE49-F238E27FC236}">
                <a16:creationId xmlns:a16="http://schemas.microsoft.com/office/drawing/2014/main" id="{794AC668-7693-4F19-80FE-8F391E1DB0BE}"/>
              </a:ext>
            </a:extLst>
          </p:cNvPr>
          <p:cNvSpPr txBox="1"/>
          <p:nvPr/>
        </p:nvSpPr>
        <p:spPr>
          <a:xfrm>
            <a:off x="825221" y="253000"/>
            <a:ext cx="63813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 </a:t>
            </a: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제안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41CF4-6046-4519-B851-350E9077FEE2}"/>
              </a:ext>
            </a:extLst>
          </p:cNvPr>
          <p:cNvSpPr txBox="1"/>
          <p:nvPr/>
        </p:nvSpPr>
        <p:spPr>
          <a:xfrm>
            <a:off x="699689" y="4315556"/>
            <a:ext cx="77446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주식에 관한 퀴즈를 풀면서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지식과 정보를 쌓음</a:t>
            </a:r>
            <a:r>
              <a:rPr lang="ko-KR" altLang="en-US" sz="15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동시에 </a:t>
            </a:r>
            <a:endParaRPr lang="ko-KR" altLang="en-US" sz="15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주식 매도 매수내역으로 나만의 홈페이지를 꾸며보며</a:t>
            </a:r>
            <a:r>
              <a:rPr lang="en-US" altLang="ko-KR" sz="15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주식에 더욱 친근하게 접근 가능</a:t>
            </a:r>
            <a:r>
              <a:rPr lang="en-US" altLang="ko-KR" sz="1500" b="1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500" b="1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Google Shape;795;p58">
            <a:extLst>
              <a:ext uri="{FF2B5EF4-FFF2-40B4-BE49-F238E27FC236}">
                <a16:creationId xmlns:a16="http://schemas.microsoft.com/office/drawing/2014/main" id="{8DD2753F-9F38-4C5A-AD76-35D7E11587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1069" y="2303721"/>
            <a:ext cx="1542618" cy="210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98;p58">
            <a:extLst>
              <a:ext uri="{FF2B5EF4-FFF2-40B4-BE49-F238E27FC236}">
                <a16:creationId xmlns:a16="http://schemas.microsoft.com/office/drawing/2014/main" id="{1B0833C0-0736-4075-A721-038633462D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2215" y="2941321"/>
            <a:ext cx="1227898" cy="131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BCE8F854-9566-4E01-909C-E1B34514B516}"/>
              </a:ext>
            </a:extLst>
          </p:cNvPr>
          <p:cNvSpPr/>
          <p:nvPr/>
        </p:nvSpPr>
        <p:spPr>
          <a:xfrm>
            <a:off x="1637414" y="3229769"/>
            <a:ext cx="440696" cy="4442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24DA2067-71C5-4469-A981-B1601322F641}"/>
              </a:ext>
            </a:extLst>
          </p:cNvPr>
          <p:cNvSpPr/>
          <p:nvPr/>
        </p:nvSpPr>
        <p:spPr>
          <a:xfrm>
            <a:off x="3485345" y="3215095"/>
            <a:ext cx="440696" cy="4442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같음 기호 4">
            <a:extLst>
              <a:ext uri="{FF2B5EF4-FFF2-40B4-BE49-F238E27FC236}">
                <a16:creationId xmlns:a16="http://schemas.microsoft.com/office/drawing/2014/main" id="{03C13F97-2F5E-4CA4-BA95-5C1264FFB380}"/>
              </a:ext>
            </a:extLst>
          </p:cNvPr>
          <p:cNvSpPr/>
          <p:nvPr/>
        </p:nvSpPr>
        <p:spPr>
          <a:xfrm>
            <a:off x="6160267" y="3162209"/>
            <a:ext cx="663180" cy="5539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F7D00-3352-4E9B-A479-0A9BC4E022FF}"/>
              </a:ext>
            </a:extLst>
          </p:cNvPr>
          <p:cNvSpPr txBox="1"/>
          <p:nvPr/>
        </p:nvSpPr>
        <p:spPr>
          <a:xfrm>
            <a:off x="7011074" y="2583616"/>
            <a:ext cx="154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NAMUH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 키우기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15" name="Google Shape;415;p43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6" name="Google Shape;416;p43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r>
              <a:rPr lang="ko" sz="1500" b="1" i="0" u="none" strike="noStrike" dirty="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500" b="1" i="0" u="none" strike="noStrike" dirty="0">
              <a:solidFill>
                <a:srgbClr val="88888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r>
              <a:rPr lang="ko" sz="1500" i="0" u="none" strike="noStrik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500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1" i="0" u="none" strike="noStrik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소개</a:t>
            </a:r>
            <a:endParaRPr sz="1500" b="1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기대효과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417" name="Google Shape;417;p43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418" name="Google Shape;418;p4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19" name="Google Shape;419;p4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1" name="Google Shape;421;p4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209361" y="684202"/>
            <a:ext cx="8725278" cy="42991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739066" y="155473"/>
            <a:ext cx="8195177" cy="445416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44" name="Google Shape;144;p26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26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과제소개 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탐색 결과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 설명 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서비스 아이디어 제안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아이디어 소개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기대효과</a:t>
            </a:r>
            <a:endParaRPr sz="1500" b="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26"/>
          <p:cNvGrpSpPr/>
          <p:nvPr/>
        </p:nvGrpSpPr>
        <p:grpSpPr>
          <a:xfrm>
            <a:off x="208570" y="155473"/>
            <a:ext cx="445417" cy="445416"/>
            <a:chOff x="0" y="0"/>
            <a:chExt cx="1428752" cy="1428750"/>
          </a:xfrm>
        </p:grpSpPr>
        <p:grpSp>
          <p:nvGrpSpPr>
            <p:cNvPr id="147" name="Google Shape;147;p26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148" name="Google Shape;148;p26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00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0" name="Google Shape;150;p26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825227" y="253009"/>
            <a:ext cx="10719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목차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/>
          <p:nvPr/>
        </p:nvSpPr>
        <p:spPr>
          <a:xfrm>
            <a:off x="209411" y="68435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7" name="Google Shape;427;p44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28" name="Google Shape;428;p44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44"/>
          <p:cNvSpPr txBox="1"/>
          <p:nvPr/>
        </p:nvSpPr>
        <p:spPr>
          <a:xfrm>
            <a:off x="367203" y="873021"/>
            <a:ext cx="8235000" cy="179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    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사면 씨앗을 제공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기업에 대한 업종을 맞추면 발아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매수한 기업에 대한 최소한의 지식 습득 제공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30" name="Google Shape;430;p44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431" name="Google Shape;431;p4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32" name="Google Shape;432;p4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4" name="Google Shape;434;p4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435" name="Google Shape;435;p44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72585">
            <a:off x="2839733" y="3444212"/>
            <a:ext cx="316679" cy="90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4"/>
          <p:cNvGrpSpPr/>
          <p:nvPr/>
        </p:nvGrpSpPr>
        <p:grpSpPr>
          <a:xfrm>
            <a:off x="6237126" y="2624807"/>
            <a:ext cx="1228097" cy="2110234"/>
            <a:chOff x="6722450" y="1926200"/>
            <a:chExt cx="1579750" cy="2634500"/>
          </a:xfrm>
        </p:grpSpPr>
        <p:pic>
          <p:nvPicPr>
            <p:cNvPr id="438" name="Google Shape;43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450" y="1926200"/>
              <a:ext cx="1579750" cy="263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58939" y="3380486"/>
              <a:ext cx="1030450" cy="8832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44"/>
          <p:cNvGrpSpPr/>
          <p:nvPr/>
        </p:nvGrpSpPr>
        <p:grpSpPr>
          <a:xfrm>
            <a:off x="1132134" y="2637581"/>
            <a:ext cx="1179369" cy="2110227"/>
            <a:chOff x="2672987" y="1926190"/>
            <a:chExt cx="1640975" cy="2736645"/>
          </a:xfrm>
        </p:grpSpPr>
        <p:pic>
          <p:nvPicPr>
            <p:cNvPr id="441" name="Google Shape;44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2987" y="1926190"/>
              <a:ext cx="1640975" cy="2736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97888" y="3291250"/>
              <a:ext cx="1238600" cy="1061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84637" y="2564603"/>
            <a:ext cx="1179375" cy="223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72585">
            <a:off x="5477433" y="3444212"/>
            <a:ext cx="316679" cy="9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4"/>
          <p:cNvSpPr txBox="1"/>
          <p:nvPr/>
        </p:nvSpPr>
        <p:spPr>
          <a:xfrm>
            <a:off x="3846362" y="3445510"/>
            <a:ext cx="1276682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OO전자는 </a:t>
            </a:r>
            <a:endParaRPr lang="en-US" altLang="ko" sz="11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</a:t>
            </a: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업종</a:t>
            </a:r>
            <a:r>
              <a:rPr lang="en-US" alt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일까요?</a:t>
            </a: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en-US" alt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O ,   X</a:t>
            </a: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9537" y="2836663"/>
            <a:ext cx="1049575" cy="5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4"/>
          <p:cNvSpPr/>
          <p:nvPr/>
        </p:nvSpPr>
        <p:spPr>
          <a:xfrm>
            <a:off x="4358945" y="4187154"/>
            <a:ext cx="212100" cy="222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6284475" y="3034775"/>
            <a:ext cx="113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씨앗 발아 완료!</a:t>
            </a:r>
            <a:endParaRPr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/>
          <p:nvPr/>
        </p:nvSpPr>
        <p:spPr>
          <a:xfrm>
            <a:off x="209411" y="68435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54" name="Google Shape;454;p45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55" name="Google Shape;455;p45"/>
          <p:cNvCxnSpPr>
            <a:cxnSpLocks/>
          </p:cNvCxnSpPr>
          <p:nvPr/>
        </p:nvCxnSpPr>
        <p:spPr>
          <a:xfrm>
            <a:off x="249060" y="5066731"/>
            <a:ext cx="793037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45"/>
          <p:cNvSpPr txBox="1"/>
          <p:nvPr/>
        </p:nvSpPr>
        <p:spPr>
          <a:xfrm>
            <a:off x="380906" y="767824"/>
            <a:ext cx="8605805" cy="27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나무를 키우는 방법</a:t>
            </a:r>
            <a:endParaRPr lang="en-US" altLang="ko-KR"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종목에 대한 정보로 퀴즈, 뉴스, 영상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경험치 제공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"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수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익률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경험치 제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</a:t>
            </a: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매도시, 매도할때 수익률 기준 경험치 제공</a:t>
            </a:r>
            <a:r>
              <a:rPr lang="en-US" alt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</a:t>
            </a:r>
            <a:r>
              <a:rPr 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주식 보유시, 매주 월 ~ 금요일 동안 얻은 수익률 기준</a:t>
            </a:r>
            <a:r>
              <a:rPr lang="en-US" alt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제공</a:t>
            </a:r>
            <a:r>
              <a:rPr 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57" name="Google Shape;457;p45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458" name="Google Shape;458;p4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59" name="Google Shape;459;p4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4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1" name="Google Shape;461;p4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63" name="Google Shape;46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9394" y="2670788"/>
            <a:ext cx="1154676" cy="2219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45"/>
          <p:cNvGrpSpPr/>
          <p:nvPr/>
        </p:nvGrpSpPr>
        <p:grpSpPr>
          <a:xfrm>
            <a:off x="311883" y="2651350"/>
            <a:ext cx="1202378" cy="2099881"/>
            <a:chOff x="6722450" y="1926200"/>
            <a:chExt cx="1579750" cy="2634500"/>
          </a:xfrm>
        </p:grpSpPr>
        <p:pic>
          <p:nvPicPr>
            <p:cNvPr id="465" name="Google Shape;46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450" y="1926200"/>
              <a:ext cx="1579750" cy="263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58939" y="3380486"/>
              <a:ext cx="1030450" cy="8832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772605">
            <a:off x="1633089" y="3574743"/>
            <a:ext cx="240667" cy="40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772566">
            <a:off x="3426825" y="3541914"/>
            <a:ext cx="173628" cy="485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45"/>
          <p:cNvGrpSpPr/>
          <p:nvPr/>
        </p:nvGrpSpPr>
        <p:grpSpPr>
          <a:xfrm>
            <a:off x="3901345" y="2738925"/>
            <a:ext cx="1202379" cy="2099881"/>
            <a:chOff x="4460026" y="2665444"/>
            <a:chExt cx="1228098" cy="2110234"/>
          </a:xfrm>
        </p:grpSpPr>
        <p:pic>
          <p:nvPicPr>
            <p:cNvPr id="470" name="Google Shape;47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0026" y="2665444"/>
              <a:ext cx="1228098" cy="2110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69075" y="3435478"/>
              <a:ext cx="810000" cy="10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772594">
            <a:off x="5382799" y="3518206"/>
            <a:ext cx="187447" cy="524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45"/>
          <p:cNvGrpSpPr/>
          <p:nvPr/>
        </p:nvGrpSpPr>
        <p:grpSpPr>
          <a:xfrm>
            <a:off x="5802471" y="2663313"/>
            <a:ext cx="1176687" cy="2219703"/>
            <a:chOff x="3750187" y="2131053"/>
            <a:chExt cx="1201856" cy="2230647"/>
          </a:xfrm>
        </p:grpSpPr>
        <p:pic>
          <p:nvPicPr>
            <p:cNvPr id="474" name="Google Shape;474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50187" y="2131053"/>
              <a:ext cx="1179375" cy="2230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5"/>
            <p:cNvSpPr txBox="1"/>
            <p:nvPr/>
          </p:nvSpPr>
          <p:spPr>
            <a:xfrm>
              <a:off x="3764108" y="2977280"/>
              <a:ext cx="1187935" cy="804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1주일 전과 </a:t>
              </a:r>
              <a:endParaRPr lang="en-US" altLang="ko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대비하여 </a:t>
              </a:r>
              <a:endParaRPr lang="en-US" altLang="ko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4.3%의 수익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률의</a:t>
              </a:r>
              <a:endParaRPr lang="en-US" altLang="ko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나무가 성장합니다</a:t>
              </a:r>
              <a:r>
                <a:rPr lang="ko" sz="1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!</a:t>
              </a:r>
              <a:endParaRPr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76" name="Google Shape;4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772594">
            <a:off x="7202999" y="3506668"/>
            <a:ext cx="187447" cy="52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645" y="2722925"/>
            <a:ext cx="1202379" cy="20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 rotWithShape="1">
          <a:blip r:embed="rId8">
            <a:alphaModFix/>
          </a:blip>
          <a:srcRect l="19489" r="21717"/>
          <a:stretch/>
        </p:blipFill>
        <p:spPr>
          <a:xfrm>
            <a:off x="7755343" y="3110425"/>
            <a:ext cx="930203" cy="159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5831" y="2976430"/>
            <a:ext cx="1107119" cy="1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54856" y="2976430"/>
            <a:ext cx="1137714" cy="1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906" y="2976430"/>
            <a:ext cx="1017143" cy="1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1043" y="2831326"/>
            <a:ext cx="793037" cy="7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3669" y="2935790"/>
            <a:ext cx="1107119" cy="7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 txBox="1"/>
          <p:nvPr/>
        </p:nvSpPr>
        <p:spPr>
          <a:xfrm>
            <a:off x="2004969" y="3842869"/>
            <a:ext cx="120247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보유한 종목에 대한 뉴스를 시청하여 </a:t>
            </a:r>
            <a:endParaRPr lang="en-US" altLang="ko" sz="10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나무가 성장합니다!</a:t>
            </a:r>
            <a:endParaRPr sz="10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4" name="Google Shape;435;p44">
            <a:extLst>
              <a:ext uri="{FF2B5EF4-FFF2-40B4-BE49-F238E27FC236}">
                <a16:creationId xmlns:a16="http://schemas.microsoft.com/office/drawing/2014/main" id="{E8756D6B-BE67-4C39-8DE4-11F25854A7EA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/>
          <p:nvPr/>
        </p:nvSpPr>
        <p:spPr>
          <a:xfrm>
            <a:off x="224878" y="662178"/>
            <a:ext cx="8725278" cy="42991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739066" y="155473"/>
            <a:ext cx="8195177" cy="445416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2" name="Google Shape;492;p46"/>
          <p:cNvSpPr txBox="1"/>
          <p:nvPr/>
        </p:nvSpPr>
        <p:spPr>
          <a:xfrm>
            <a:off x="609562" y="4209257"/>
            <a:ext cx="8235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씨앗       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-&gt;      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새싹  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-&gt;   나무 1단계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-&gt;  나무 2단계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-&gt; 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나무 3단계</a:t>
            </a:r>
            <a:r>
              <a:rPr lang="en-US" alt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-&gt;   </a:t>
            </a: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b="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열매열림</a:t>
            </a:r>
            <a:endParaRPr sz="1500" b="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493" name="Google Shape;493;p46"/>
          <p:cNvGrpSpPr/>
          <p:nvPr/>
        </p:nvGrpSpPr>
        <p:grpSpPr>
          <a:xfrm>
            <a:off x="208570" y="155473"/>
            <a:ext cx="445417" cy="445416"/>
            <a:chOff x="0" y="0"/>
            <a:chExt cx="1428752" cy="1428750"/>
          </a:xfrm>
        </p:grpSpPr>
        <p:grpSp>
          <p:nvGrpSpPr>
            <p:cNvPr id="494" name="Google Shape;494;p46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495" name="Google Shape;495;p46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46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7" name="Google Shape;497;p46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99" name="Google Shape;499;p46"/>
          <p:cNvGrpSpPr/>
          <p:nvPr/>
        </p:nvGrpSpPr>
        <p:grpSpPr>
          <a:xfrm>
            <a:off x="497693" y="1853119"/>
            <a:ext cx="8047601" cy="2293377"/>
            <a:chOff x="548201" y="2571748"/>
            <a:chExt cx="8047601" cy="2293377"/>
          </a:xfrm>
        </p:grpSpPr>
        <p:grpSp>
          <p:nvGrpSpPr>
            <p:cNvPr id="500" name="Google Shape;500;p46"/>
            <p:cNvGrpSpPr/>
            <p:nvPr/>
          </p:nvGrpSpPr>
          <p:grpSpPr>
            <a:xfrm>
              <a:off x="548201" y="2571748"/>
              <a:ext cx="1231226" cy="2206205"/>
              <a:chOff x="267640" y="896620"/>
              <a:chExt cx="1640978" cy="2681664"/>
            </a:xfrm>
          </p:grpSpPr>
          <p:pic>
            <p:nvPicPr>
              <p:cNvPr id="501" name="Google Shape;501;p4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7640" y="896620"/>
                <a:ext cx="1640978" cy="26816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16739" y="2264390"/>
                <a:ext cx="1372342" cy="9853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3" name="Google Shape;503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1476" y="2571748"/>
              <a:ext cx="1231226" cy="22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4751" y="2571748"/>
              <a:ext cx="1231226" cy="22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38026" y="2571748"/>
              <a:ext cx="1231226" cy="22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01301" y="2571748"/>
              <a:ext cx="1231226" cy="22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4576" y="2571748"/>
              <a:ext cx="1231226" cy="22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35518" y="3701103"/>
              <a:ext cx="983147" cy="842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3538" y="2974024"/>
              <a:ext cx="1169615" cy="156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6"/>
            <p:cNvPicPr preferRelativeResize="0"/>
            <p:nvPr/>
          </p:nvPicPr>
          <p:blipFill rotWithShape="1">
            <a:blip r:embed="rId7">
              <a:alphaModFix/>
            </a:blip>
            <a:srcRect l="19489" r="21717"/>
            <a:stretch/>
          </p:blipFill>
          <p:spPr>
            <a:xfrm>
              <a:off x="4638025" y="2794338"/>
              <a:ext cx="1231225" cy="2070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6"/>
            <p:cNvPicPr preferRelativeResize="0"/>
            <p:nvPr/>
          </p:nvPicPr>
          <p:blipFill rotWithShape="1">
            <a:blip r:embed="rId8">
              <a:alphaModFix/>
            </a:blip>
            <a:srcRect r="13956"/>
            <a:stretch/>
          </p:blipFill>
          <p:spPr>
            <a:xfrm>
              <a:off x="6032102" y="3010500"/>
              <a:ext cx="1169600" cy="1638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83893" y="3044831"/>
              <a:ext cx="992586" cy="1569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46"/>
          <p:cNvSpPr txBox="1"/>
          <p:nvPr/>
        </p:nvSpPr>
        <p:spPr>
          <a:xfrm>
            <a:off x="552837" y="1100856"/>
            <a:ext cx="6450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경험치에 따른 나무 6단계로 구성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435;p44">
            <a:extLst>
              <a:ext uri="{FF2B5EF4-FFF2-40B4-BE49-F238E27FC236}">
                <a16:creationId xmlns:a16="http://schemas.microsoft.com/office/drawing/2014/main" id="{A9B9E608-2847-4400-B856-88693D096CC3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/>
          <p:nvPr/>
        </p:nvSpPr>
        <p:spPr>
          <a:xfrm>
            <a:off x="209400" y="684341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739066" y="155473"/>
            <a:ext cx="8195177" cy="445416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520" name="Google Shape;520;p47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47"/>
          <p:cNvSpPr txBox="1"/>
          <p:nvPr/>
        </p:nvSpPr>
        <p:spPr>
          <a:xfrm>
            <a:off x="825227" y="1097349"/>
            <a:ext cx="8235000" cy="188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6단계</a:t>
            </a:r>
            <a:r>
              <a:rPr lang="en-US" alt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</a:t>
            </a: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열매</a:t>
            </a:r>
            <a:r>
              <a:rPr lang="en-US" alt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단계가 되어 열매</a:t>
            </a: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열리면? </a:t>
            </a:r>
            <a:endParaRPr lang="en-US" altLang="ko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" sz="1500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수확 (수수료면제권, 우대쿠폰, 주식 1주, ETF등등)</a:t>
            </a:r>
            <a:endParaRPr sz="1500" b="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500" b="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b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br>
              <a:rPr lang="ko" sz="1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522" name="Google Shape;522;p47"/>
          <p:cNvGrpSpPr/>
          <p:nvPr/>
        </p:nvGrpSpPr>
        <p:grpSpPr>
          <a:xfrm>
            <a:off x="208570" y="155473"/>
            <a:ext cx="445417" cy="445416"/>
            <a:chOff x="0" y="0"/>
            <a:chExt cx="1428752" cy="1428750"/>
          </a:xfrm>
        </p:grpSpPr>
        <p:grpSp>
          <p:nvGrpSpPr>
            <p:cNvPr id="523" name="Google Shape;523;p47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524" name="Google Shape;524;p47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47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47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528" name="Google Shape;5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25" y="1997257"/>
            <a:ext cx="1640975" cy="273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80655">
            <a:off x="4912614" y="3097967"/>
            <a:ext cx="1222076" cy="1606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47"/>
          <p:cNvGrpSpPr/>
          <p:nvPr/>
        </p:nvGrpSpPr>
        <p:grpSpPr>
          <a:xfrm rot="1155097">
            <a:off x="5507842" y="3285400"/>
            <a:ext cx="1695013" cy="387495"/>
            <a:chOff x="4340425" y="2227313"/>
            <a:chExt cx="2589784" cy="912008"/>
          </a:xfrm>
        </p:grpSpPr>
        <p:pic>
          <p:nvPicPr>
            <p:cNvPr id="531" name="Google Shape;531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0425" y="2227313"/>
              <a:ext cx="2589784" cy="84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47"/>
            <p:cNvSpPr txBox="1"/>
            <p:nvPr/>
          </p:nvSpPr>
          <p:spPr>
            <a:xfrm>
              <a:off x="4950180" y="2269621"/>
              <a:ext cx="18963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수수료 면제권</a:t>
              </a:r>
              <a:endParaRPr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33" name="Google Shape;53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552" y="2696357"/>
            <a:ext cx="1071750" cy="16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55;p48">
            <a:extLst>
              <a:ext uri="{FF2B5EF4-FFF2-40B4-BE49-F238E27FC236}">
                <a16:creationId xmlns:a16="http://schemas.microsoft.com/office/drawing/2014/main" id="{F2544685-8DED-4824-858A-4C459CC0901E}"/>
              </a:ext>
            </a:extLst>
          </p:cNvPr>
          <p:cNvSpPr txBox="1"/>
          <p:nvPr/>
        </p:nvSpPr>
        <p:spPr>
          <a:xfrm>
            <a:off x="2931025" y="2300695"/>
            <a:ext cx="173587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축하합니다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열매가 열렸습니다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!</a:t>
            </a: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435;p44">
            <a:extLst>
              <a:ext uri="{FF2B5EF4-FFF2-40B4-BE49-F238E27FC236}">
                <a16:creationId xmlns:a16="http://schemas.microsoft.com/office/drawing/2014/main" id="{612FD792-38CF-4805-9D8B-3D54F8223AEA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/>
          <p:nvPr/>
        </p:nvSpPr>
        <p:spPr>
          <a:xfrm>
            <a:off x="208570" y="655070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540" name="Google Shape;540;p48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1" name="Google Shape;541;p48"/>
          <p:cNvSpPr txBox="1"/>
          <p:nvPr/>
        </p:nvSpPr>
        <p:spPr>
          <a:xfrm>
            <a:off x="454500" y="1068615"/>
            <a:ext cx="8235000" cy="164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매도한 새싹~나무들</a:t>
            </a:r>
            <a:r>
              <a:rPr lang="ko-KR" altLang="en-US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각각의 나만의 숲으로 올려짐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b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542" name="Google Shape;542;p48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543" name="Google Shape;543;p48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44" name="Google Shape;544;p48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45" name="Google Shape;545;p48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6" name="Google Shape;546;p48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48" name="Google Shape;548;p48"/>
          <p:cNvGrpSpPr/>
          <p:nvPr/>
        </p:nvGrpSpPr>
        <p:grpSpPr>
          <a:xfrm>
            <a:off x="5708011" y="1688275"/>
            <a:ext cx="1579325" cy="2987100"/>
            <a:chOff x="2279023" y="1885325"/>
            <a:chExt cx="1579325" cy="2987100"/>
          </a:xfrm>
        </p:grpSpPr>
        <p:pic>
          <p:nvPicPr>
            <p:cNvPr id="549" name="Google Shape;549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79023" y="1885325"/>
              <a:ext cx="1579325" cy="298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48"/>
            <p:cNvSpPr/>
            <p:nvPr/>
          </p:nvSpPr>
          <p:spPr>
            <a:xfrm>
              <a:off x="2320488" y="3232750"/>
              <a:ext cx="1496400" cy="13695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  <a:effectLst>
              <a:outerShdw blurRad="127000" dist="38100" dir="2700000" algn="tl" rotWithShape="0">
                <a:schemeClr val="dk1">
                  <a:alpha val="2588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51" name="Google Shape;551;p48"/>
          <p:cNvPicPr preferRelativeResize="0"/>
          <p:nvPr/>
        </p:nvPicPr>
        <p:blipFill rotWithShape="1">
          <a:blip r:embed="rId4">
            <a:alphaModFix/>
          </a:blip>
          <a:srcRect l="-8790" t="-4850" r="8790" b="4850"/>
          <a:stretch/>
        </p:blipFill>
        <p:spPr>
          <a:xfrm>
            <a:off x="5861290" y="2642449"/>
            <a:ext cx="1164950" cy="14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 rotWithShape="1">
          <a:blip r:embed="rId5">
            <a:alphaModFix/>
          </a:blip>
          <a:srcRect t="6648" b="4343"/>
          <a:stretch/>
        </p:blipFill>
        <p:spPr>
          <a:xfrm>
            <a:off x="1580300" y="1871330"/>
            <a:ext cx="1676262" cy="29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8"/>
          <p:cNvSpPr/>
          <p:nvPr/>
        </p:nvSpPr>
        <p:spPr>
          <a:xfrm>
            <a:off x="2768825" y="3515624"/>
            <a:ext cx="487800" cy="502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54" name="Google Shape;5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848021" flipH="1">
            <a:off x="4098153" y="2896212"/>
            <a:ext cx="316679" cy="9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8"/>
          <p:cNvSpPr txBox="1"/>
          <p:nvPr/>
        </p:nvSpPr>
        <p:spPr>
          <a:xfrm>
            <a:off x="5773376" y="2143606"/>
            <a:ext cx="173587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나무를 수확하여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숲에 올라갑니다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!</a:t>
            </a: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435;p44">
            <a:extLst>
              <a:ext uri="{FF2B5EF4-FFF2-40B4-BE49-F238E27FC236}">
                <a16:creationId xmlns:a16="http://schemas.microsoft.com/office/drawing/2014/main" id="{4D710132-0ED1-4914-B3D5-963A213F90CD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/>
          <p:nvPr/>
        </p:nvSpPr>
        <p:spPr>
          <a:xfrm>
            <a:off x="313280" y="684339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1" name="Google Shape;561;p49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562" name="Google Shape;562;p49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3" name="Google Shape;563;p49"/>
          <p:cNvSpPr txBox="1"/>
          <p:nvPr/>
        </p:nvSpPr>
        <p:spPr>
          <a:xfrm>
            <a:off x="470762" y="983268"/>
            <a:ext cx="82350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투자성향 파악 가능 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564" name="Google Shape;564;p49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565" name="Google Shape;565;p49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66" name="Google Shape;566;p49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67" name="Google Shape;567;p49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8" name="Google Shape;568;p49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2200186" y="1885325"/>
            <a:ext cx="4131788" cy="2987112"/>
            <a:chOff x="2279023" y="1885325"/>
            <a:chExt cx="4131788" cy="2987112"/>
          </a:xfrm>
        </p:grpSpPr>
        <p:grpSp>
          <p:nvGrpSpPr>
            <p:cNvPr id="571" name="Google Shape;571;p49"/>
            <p:cNvGrpSpPr/>
            <p:nvPr/>
          </p:nvGrpSpPr>
          <p:grpSpPr>
            <a:xfrm>
              <a:off x="2279023" y="1885325"/>
              <a:ext cx="1579325" cy="2987100"/>
              <a:chOff x="2279023" y="1885325"/>
              <a:chExt cx="1579325" cy="2987100"/>
            </a:xfrm>
          </p:grpSpPr>
          <p:pic>
            <p:nvPicPr>
              <p:cNvPr id="572" name="Google Shape;572;p4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79023" y="1885325"/>
                <a:ext cx="1579325" cy="2987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3" name="Google Shape;573;p49"/>
              <p:cNvSpPr/>
              <p:nvPr/>
            </p:nvSpPr>
            <p:spPr>
              <a:xfrm>
                <a:off x="2320488" y="2079075"/>
                <a:ext cx="1496400" cy="25233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>
                <a:outerShdw blurRad="127000" dist="38100" dir="2700000" algn="tl" rotWithShape="0">
                  <a:schemeClr val="dk1">
                    <a:alpha val="25880"/>
                  </a:schemeClr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574" name="Google Shape;574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65613" y="4165475"/>
                <a:ext cx="288325" cy="247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p4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3124437" y="3311435"/>
                <a:ext cx="389876" cy="556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8283" y="3621225"/>
                <a:ext cx="288325" cy="247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" name="Google Shape;577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52388" y="4027906"/>
                <a:ext cx="288324" cy="2471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20250" y="3743198"/>
                <a:ext cx="332129" cy="28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9" name="Google Shape;579;p49"/>
            <p:cNvGrpSpPr/>
            <p:nvPr/>
          </p:nvGrpSpPr>
          <p:grpSpPr>
            <a:xfrm>
              <a:off x="4831486" y="1885337"/>
              <a:ext cx="1579325" cy="2987100"/>
              <a:chOff x="4973761" y="1966487"/>
              <a:chExt cx="1579325" cy="2987100"/>
            </a:xfrm>
          </p:grpSpPr>
          <p:grpSp>
            <p:nvGrpSpPr>
              <p:cNvPr id="580" name="Google Shape;580;p49"/>
              <p:cNvGrpSpPr/>
              <p:nvPr/>
            </p:nvGrpSpPr>
            <p:grpSpPr>
              <a:xfrm>
                <a:off x="4973761" y="1966487"/>
                <a:ext cx="1579325" cy="2987100"/>
                <a:chOff x="6566886" y="2131487"/>
                <a:chExt cx="1579325" cy="2987100"/>
              </a:xfrm>
            </p:grpSpPr>
            <p:pic>
              <p:nvPicPr>
                <p:cNvPr id="581" name="Google Shape;581;p4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6566886" y="2131487"/>
                  <a:ext cx="1579325" cy="2987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2" name="Google Shape;582;p49"/>
                <p:cNvSpPr/>
                <p:nvPr/>
              </p:nvSpPr>
              <p:spPr>
                <a:xfrm>
                  <a:off x="6608363" y="2349925"/>
                  <a:ext cx="1496400" cy="2523300"/>
                </a:xfrm>
                <a:prstGeom prst="rect">
                  <a:avLst/>
                </a:prstGeom>
                <a:solidFill>
                  <a:srgbClr val="93C47D"/>
                </a:solidFill>
                <a:ln>
                  <a:noFill/>
                </a:ln>
                <a:effectLst>
                  <a:outerShdw blurRad="127000" dist="38100" dir="2700000" algn="tl" rotWithShape="0">
                    <a:schemeClr val="dk1">
                      <a:alpha val="25880"/>
                    </a:schemeClr>
                  </a:outerShdw>
                </a:effectLst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583" name="Google Shape;583;p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6799929" y="3160800"/>
                  <a:ext cx="1113250" cy="111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" name="Google Shape;584;p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2931" r="24278"/>
                <a:stretch/>
              </p:blipFill>
              <p:spPr>
                <a:xfrm>
                  <a:off x="6675864" y="3288113"/>
                  <a:ext cx="288325" cy="6738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" name="Google Shape;585;p4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l="-8790" t="-4850" r="8790" b="4850"/>
                <a:stretch/>
              </p:blipFill>
              <p:spPr>
                <a:xfrm>
                  <a:off x="6832763" y="3757600"/>
                  <a:ext cx="641826" cy="775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" name="Google Shape;586;p4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l="-8786" t="-4850" r="42421" b="4850"/>
                <a:stretch/>
              </p:blipFill>
              <p:spPr>
                <a:xfrm>
                  <a:off x="7553416" y="3547875"/>
                  <a:ext cx="474424" cy="8637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87" name="Google Shape;587;p49"/>
              <p:cNvPicPr preferRelativeResize="0"/>
              <p:nvPr/>
            </p:nvPicPr>
            <p:blipFill rotWithShape="1">
              <a:blip r:embed="rId8">
                <a:alphaModFix/>
              </a:blip>
              <a:srcRect l="38923"/>
              <a:stretch/>
            </p:blipFill>
            <p:spPr>
              <a:xfrm>
                <a:off x="5116317" y="3702375"/>
                <a:ext cx="389871" cy="775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88" name="Google Shape;58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1975" y="4137371"/>
            <a:ext cx="252300" cy="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675" y="4289771"/>
            <a:ext cx="252300" cy="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725" y="3565221"/>
            <a:ext cx="252300" cy="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650" y="3865421"/>
            <a:ext cx="252300" cy="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4800" y="3781477"/>
            <a:ext cx="252277" cy="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2750" y="4121931"/>
            <a:ext cx="288324" cy="24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7900" y="3392725"/>
            <a:ext cx="288325" cy="24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00275" y="3176474"/>
            <a:ext cx="111700" cy="13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21700" y="3311437"/>
            <a:ext cx="111700" cy="13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2275" y="3176474"/>
            <a:ext cx="111700" cy="13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10000" y="3370849"/>
            <a:ext cx="111700" cy="13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29975" y="3311424"/>
            <a:ext cx="111700" cy="13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0000" y="3781475"/>
            <a:ext cx="879175" cy="8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72559" y="3997728"/>
            <a:ext cx="111700" cy="13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20159" y="3997728"/>
            <a:ext cx="111700" cy="13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96359" y="4150128"/>
            <a:ext cx="111700" cy="13124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9"/>
          <p:cNvSpPr txBox="1"/>
          <p:nvPr/>
        </p:nvSpPr>
        <p:spPr>
          <a:xfrm>
            <a:off x="1910777" y="1458109"/>
            <a:ext cx="4766016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새싹이 많다 -&gt; 단타 고객          vs           나무가 많다 -&gt; 장투 고객</a:t>
            </a:r>
            <a:endParaRPr sz="1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2433608" y="2226081"/>
            <a:ext cx="1427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고객 A의 숲</a:t>
            </a:r>
            <a:endParaRPr lang="en-US" altLang="ko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5050425" y="2233715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고객 B의 숲</a:t>
            </a: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0" name="Google Shape;435;p44">
            <a:extLst>
              <a:ext uri="{FF2B5EF4-FFF2-40B4-BE49-F238E27FC236}">
                <a16:creationId xmlns:a16="http://schemas.microsoft.com/office/drawing/2014/main" id="{4393B9C0-EA12-4A51-9238-263743574EDB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/>
          <p:nvPr/>
        </p:nvSpPr>
        <p:spPr>
          <a:xfrm>
            <a:off x="209400" y="663301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12" name="Google Shape;612;p50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613" name="Google Shape;613;p50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15" name="Google Shape;615;p50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616" name="Google Shape;616;p5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17" name="Google Shape;617;p5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18" name="Google Shape;618;p5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9" name="Google Shape;619;p5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7" name="Google Shape;563;p49">
            <a:extLst>
              <a:ext uri="{FF2B5EF4-FFF2-40B4-BE49-F238E27FC236}">
                <a16:creationId xmlns:a16="http://schemas.microsoft.com/office/drawing/2014/main" id="{C6B5BB9A-091D-4612-B678-03DDDF2EE949}"/>
              </a:ext>
            </a:extLst>
          </p:cNvPr>
          <p:cNvSpPr txBox="1"/>
          <p:nvPr/>
        </p:nvSpPr>
        <p:spPr>
          <a:xfrm>
            <a:off x="335280" y="984787"/>
            <a:ext cx="8331035" cy="224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    </a:t>
            </a:r>
            <a:r>
              <a:rPr lang="ko-KR" altLang="en-US" sz="1500" b="1" dirty="0">
                <a:solidFill>
                  <a:schemeClr val="dk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보유기간 예측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월마다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핫한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테마주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월에 개화하는 나무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매칭을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매수 유도</a:t>
            </a:r>
            <a:r>
              <a:rPr lang="en-US" altLang="ko-KR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  <a:sym typeface="Times New Roman"/>
              </a:rPr>
              <a:t>-&gt; 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  <a:sym typeface="Times New Roman"/>
              </a:rPr>
              <a:t>매수한 주식과 예상 매도 날짜에 따라 수익률이 높은 테마주를 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나무와 매칭해서 추천하며 활발한 매수 유도</a:t>
            </a:r>
            <a:endParaRPr lang="en-US" altLang="ko-KR"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주식 평균 보유일이 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</a:t>
            </a:r>
            <a:r>
              <a:rPr lang="ko-KR" alt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8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월에는 여행시즌으로 </a:t>
            </a:r>
            <a:r>
              <a:rPr lang="ko-KR" alt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항공주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주가 올라감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8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 열매가 맺히는 복숭아로 매칭하여 </a:t>
            </a:r>
            <a:r>
              <a:rPr lang="en-US" altLang="ko-KR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 항공주를 추천</a:t>
            </a:r>
            <a:endParaRPr lang="en-US" altLang="ko-KR"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altLang="en-US" sz="13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lang="ko-KR" altLang="en-US" sz="13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4174A-1FB6-4B7E-91EB-17EE194E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33" y="2239926"/>
            <a:ext cx="3176182" cy="2591564"/>
          </a:xfrm>
          <a:prstGeom prst="rect">
            <a:avLst/>
          </a:prstGeom>
        </p:spPr>
      </p:pic>
      <p:sp>
        <p:nvSpPr>
          <p:cNvPr id="33" name="Google Shape;435;p44">
            <a:extLst>
              <a:ext uri="{FF2B5EF4-FFF2-40B4-BE49-F238E27FC236}">
                <a16:creationId xmlns:a16="http://schemas.microsoft.com/office/drawing/2014/main" id="{1645D1A2-BA37-4B95-B1A3-8C7995EAC627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1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41" name="Google Shape;641;p51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642" name="Google Shape;642;p51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3" name="Google Shape;643;p51"/>
          <p:cNvSpPr txBox="1"/>
          <p:nvPr/>
        </p:nvSpPr>
        <p:spPr>
          <a:xfrm>
            <a:off x="431278" y="938814"/>
            <a:ext cx="8235000" cy="23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  <a:sym typeface="Times New Roman"/>
              </a:rPr>
              <a:t>6. 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  <a:sym typeface="Times New Roman"/>
              </a:rPr>
              <a:t>   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  <a:sym typeface="Times New Roman"/>
              </a:rPr>
              <a:t>제일 많이 구매한 업종의 테마로 배경을 꾸며줌</a:t>
            </a:r>
            <a:endParaRPr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가장 많이 매수한 업종의 테마를 바탕으로 고객의 개인 숲의 배경을 꾸며주어서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직관적으로 자신의 매수 스타일 파악 가능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ko-KR" altLang="en-US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자신이 관심있는 업종의 배경을 가진 다른 고객의 숲을 보면서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해당 업종은 어떻게 매수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매도 해야 하는지 배울 수도 있음</a:t>
            </a:r>
          </a:p>
        </p:txBody>
      </p:sp>
      <p:grpSp>
        <p:nvGrpSpPr>
          <p:cNvPr id="644" name="Google Shape;644;p51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645" name="Google Shape;645;p5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46" name="Google Shape;646;p5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47" name="Google Shape;647;p5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48" name="Google Shape;648;p5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50" name="Google Shape;650;p51"/>
          <p:cNvGrpSpPr/>
          <p:nvPr/>
        </p:nvGrpSpPr>
        <p:grpSpPr>
          <a:xfrm>
            <a:off x="5057532" y="2259480"/>
            <a:ext cx="3742888" cy="2723791"/>
            <a:chOff x="4923363" y="1896024"/>
            <a:chExt cx="3742888" cy="3010986"/>
          </a:xfrm>
        </p:grpSpPr>
        <p:grpSp>
          <p:nvGrpSpPr>
            <p:cNvPr id="651" name="Google Shape;651;p51"/>
            <p:cNvGrpSpPr/>
            <p:nvPr/>
          </p:nvGrpSpPr>
          <p:grpSpPr>
            <a:xfrm>
              <a:off x="6771461" y="1896024"/>
              <a:ext cx="1894790" cy="3010014"/>
              <a:chOff x="316893" y="857225"/>
              <a:chExt cx="2854030" cy="3956900"/>
            </a:xfrm>
          </p:grpSpPr>
          <p:pic>
            <p:nvPicPr>
              <p:cNvPr id="652" name="Google Shape;652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82793" y="857225"/>
                <a:ext cx="2308872" cy="3746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3" name="Google Shape;653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9789" y="1195524"/>
                <a:ext cx="1928276" cy="195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4" name="Google Shape;654;p5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16893" y="2240436"/>
                <a:ext cx="2854030" cy="2573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5" name="Google Shape;655;p51"/>
            <p:cNvGrpSpPr/>
            <p:nvPr/>
          </p:nvGrpSpPr>
          <p:grpSpPr>
            <a:xfrm>
              <a:off x="4923363" y="1896024"/>
              <a:ext cx="1894790" cy="3010986"/>
              <a:chOff x="3471339" y="857227"/>
              <a:chExt cx="2854030" cy="3958179"/>
            </a:xfrm>
          </p:grpSpPr>
          <p:pic>
            <p:nvPicPr>
              <p:cNvPr id="656" name="Google Shape;656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743918" y="857227"/>
                <a:ext cx="2308872" cy="37466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57" name="Google Shape;657;p51"/>
              <p:cNvGrpSpPr/>
              <p:nvPr/>
            </p:nvGrpSpPr>
            <p:grpSpPr>
              <a:xfrm>
                <a:off x="3934224" y="1366100"/>
                <a:ext cx="1928281" cy="2639749"/>
                <a:chOff x="3814040" y="1288199"/>
                <a:chExt cx="2154022" cy="3243732"/>
              </a:xfrm>
            </p:grpSpPr>
            <p:pic>
              <p:nvPicPr>
                <p:cNvPr id="658" name="Google Shape;658;p5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814040" y="2298188"/>
                  <a:ext cx="1399407" cy="21004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9" name="Google Shape;659;p5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852566" y="1288199"/>
                  <a:ext cx="962383" cy="854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0" name="Google Shape;660;p5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699427" y="1788935"/>
                  <a:ext cx="1268635" cy="27429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61" name="Google Shape;661;p5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71339" y="2241716"/>
                <a:ext cx="2854030" cy="2573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CC34FE-14CC-42FE-9F81-2E679C5D265B}"/>
              </a:ext>
            </a:extLst>
          </p:cNvPr>
          <p:cNvSpPr txBox="1"/>
          <p:nvPr/>
        </p:nvSpPr>
        <p:spPr>
          <a:xfrm>
            <a:off x="7871843" y="2428765"/>
            <a:ext cx="928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100" b="1" dirty="0" err="1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은행업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7292A4-0888-4D89-8A8F-9554A03DEE35}"/>
              </a:ext>
            </a:extLst>
          </p:cNvPr>
          <p:cNvSpPr txBox="1"/>
          <p:nvPr/>
        </p:nvSpPr>
        <p:spPr>
          <a:xfrm>
            <a:off x="5954927" y="2453050"/>
            <a:ext cx="928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의료업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435;p44">
            <a:extLst>
              <a:ext uri="{FF2B5EF4-FFF2-40B4-BE49-F238E27FC236}">
                <a16:creationId xmlns:a16="http://schemas.microsoft.com/office/drawing/2014/main" id="{BBB7CF69-4593-4A58-BC98-F16A00735C08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/>
          <p:nvPr/>
        </p:nvSpPr>
        <p:spPr>
          <a:xfrm>
            <a:off x="208570" y="68435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67" name="Google Shape;667;p52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668" name="Google Shape;668;p52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9" name="Google Shape;669;p52"/>
          <p:cNvSpPr txBox="1"/>
          <p:nvPr/>
        </p:nvSpPr>
        <p:spPr>
          <a:xfrm>
            <a:off x="431276" y="1085480"/>
            <a:ext cx="8235000" cy="260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국내주식은 한라봉, 해외주식 아보카도</a:t>
            </a:r>
            <a:endParaRPr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국내주식은 국내에서 유명한 과일로,</a:t>
            </a:r>
            <a:r>
              <a:rPr lang="en-US" alt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해외주식은 해외에서 유명한 과일(미국, 중국, 일본 등 상이하게)로 나타내서 </a:t>
            </a:r>
            <a:endParaRPr lang="en-US" altLang="ko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거래 스타일을 파악</a:t>
            </a:r>
            <a:endParaRPr lang="en-US" altLang="ko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혹은 해외 주식 한 곳만 하는 경우</a:t>
            </a:r>
            <a:r>
              <a:rPr lang="en-US" alt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또는 해외 주식을 사야지만 재배할 수 있는 과일들을 재배해서,</a:t>
            </a:r>
            <a:endParaRPr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숲을 꾸미기 위해 다양한 시장에서</a:t>
            </a:r>
            <a:r>
              <a:rPr lang="en-US" alt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 하도록 유도 할 수 있음</a:t>
            </a:r>
            <a:endParaRPr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70" name="Google Shape;670;p52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671" name="Google Shape;671;p52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72" name="Google Shape;672;p52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05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73" name="Google Shape;673;p52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4" name="Google Shape;674;p52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76" name="Google Shape;676;p52"/>
          <p:cNvGrpSpPr/>
          <p:nvPr/>
        </p:nvGrpSpPr>
        <p:grpSpPr>
          <a:xfrm>
            <a:off x="5261595" y="2317898"/>
            <a:ext cx="3451130" cy="2387751"/>
            <a:chOff x="142538" y="2089327"/>
            <a:chExt cx="4372826" cy="2871232"/>
          </a:xfrm>
        </p:grpSpPr>
        <p:grpSp>
          <p:nvGrpSpPr>
            <p:cNvPr id="677" name="Google Shape;677;p52"/>
            <p:cNvGrpSpPr/>
            <p:nvPr/>
          </p:nvGrpSpPr>
          <p:grpSpPr>
            <a:xfrm>
              <a:off x="142538" y="2089327"/>
              <a:ext cx="2392146" cy="2796957"/>
              <a:chOff x="2595238" y="1956052"/>
              <a:chExt cx="2392146" cy="2796957"/>
            </a:xfrm>
          </p:grpSpPr>
          <p:pic>
            <p:nvPicPr>
              <p:cNvPr id="678" name="Google Shape;678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17250" y="1956052"/>
                <a:ext cx="1640975" cy="27366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79" name="Google Shape;679;p52"/>
              <p:cNvGrpSpPr/>
              <p:nvPr/>
            </p:nvGrpSpPr>
            <p:grpSpPr>
              <a:xfrm>
                <a:off x="2595238" y="2282912"/>
                <a:ext cx="2392146" cy="2470097"/>
                <a:chOff x="4220113" y="2218687"/>
                <a:chExt cx="2392146" cy="2470097"/>
              </a:xfrm>
            </p:grpSpPr>
            <p:pic>
              <p:nvPicPr>
                <p:cNvPr id="680" name="Google Shape;680;p5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220113" y="2218687"/>
                  <a:ext cx="2392146" cy="24700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1" name="Google Shape;681;p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344254" y="2786335"/>
                  <a:ext cx="310990" cy="3772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2" name="Google Shape;682;p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961042" y="3023791"/>
                  <a:ext cx="310990" cy="3772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3" name="Google Shape;683;p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561778" y="3163586"/>
                  <a:ext cx="310990" cy="3772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84" name="Google Shape;684;p52"/>
            <p:cNvGrpSpPr/>
            <p:nvPr/>
          </p:nvGrpSpPr>
          <p:grpSpPr>
            <a:xfrm>
              <a:off x="2123217" y="2089327"/>
              <a:ext cx="2392146" cy="2871232"/>
              <a:chOff x="2112517" y="2089327"/>
              <a:chExt cx="2392146" cy="2871232"/>
            </a:xfrm>
          </p:grpSpPr>
          <p:pic>
            <p:nvPicPr>
              <p:cNvPr id="685" name="Google Shape;685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88100" y="2089327"/>
                <a:ext cx="1640975" cy="27366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86" name="Google Shape;686;p52"/>
              <p:cNvGrpSpPr/>
              <p:nvPr/>
            </p:nvGrpSpPr>
            <p:grpSpPr>
              <a:xfrm>
                <a:off x="2112517" y="2490462"/>
                <a:ext cx="2392146" cy="2470097"/>
                <a:chOff x="6406380" y="2150037"/>
                <a:chExt cx="2392146" cy="2470097"/>
              </a:xfrm>
            </p:grpSpPr>
            <p:pic>
              <p:nvPicPr>
                <p:cNvPr id="687" name="Google Shape;687;p5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406380" y="2150037"/>
                  <a:ext cx="2392146" cy="24700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8" name="Google Shape;688;p5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7107862" y="2956015"/>
                  <a:ext cx="310992" cy="3755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9" name="Google Shape;689;p5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7823308" y="2883610"/>
                  <a:ext cx="310992" cy="3755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0" name="Google Shape;690;p5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1398826">
                  <a:off x="7418852" y="2718560"/>
                  <a:ext cx="310992" cy="3755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691" name="Google Shape;69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974799">
            <a:off x="7947463" y="4163180"/>
            <a:ext cx="313701" cy="2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35;p44">
            <a:extLst>
              <a:ext uri="{FF2B5EF4-FFF2-40B4-BE49-F238E27FC236}">
                <a16:creationId xmlns:a16="http://schemas.microsoft.com/office/drawing/2014/main" id="{B98B7F2A-9A22-4224-8605-DC2BAEC2E590}"/>
              </a:ext>
            </a:extLst>
          </p:cNvPr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아이디어 소개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4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25" name="Google Shape;725;p54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726" name="Google Shape;726;p54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7" name="Google Shape;727;p54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r>
              <a:rPr lang="ko" sz="1500" b="1" i="0" u="none" strike="noStrike" dirty="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500" b="1" i="0" u="none" strike="noStrike" dirty="0">
              <a:solidFill>
                <a:srgbClr val="88888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endParaRPr sz="1500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소개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b="1" i="0" u="none" strike="noStrik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sz="1500" b="1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728" name="Google Shape;728;p54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729" name="Google Shape;729;p5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30" name="Google Shape;730;p5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06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2" name="Google Shape;732;p5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58" name="Google Shape;158;p27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27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1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b="1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탐색 결과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 설명 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아이디어 소개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기대효과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60" name="Google Shape;160;p27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161" name="Google Shape;161;p2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62" name="Google Shape;162;p2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01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4" name="Google Shape;164;p2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3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97" name="Google Shape;697;p53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698" name="Google Shape;698;p53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9" name="Google Shape;699;p53"/>
          <p:cNvSpPr txBox="1"/>
          <p:nvPr/>
        </p:nvSpPr>
        <p:spPr>
          <a:xfrm>
            <a:off x="456462" y="1007544"/>
            <a:ext cx="8235000" cy="234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투자증권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수목원 만들어서 고객이 주식 거래를 통해, </a:t>
            </a:r>
            <a:endParaRPr lang="en-US" altLang="ko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나무를 10개를 잘 키워내면 실제 1개의 나무를 투자자 이름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닉네임으로 </a:t>
            </a:r>
            <a:r>
              <a:rPr lang="ko-KR" altLang="en-US" sz="15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심어주기</a:t>
            </a:r>
            <a:endParaRPr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b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NH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투자증권의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“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친환경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”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이미지 메이킹 가능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+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많은 나무로 꾸며진 수목원에서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고객들이 사진찍고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sns에 올리며 홍보효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과도 톡톡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팝업스토어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로도 이목 집중 가능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br>
              <a:rPr lang="ko" sz="1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700" name="Google Shape;700;p53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701" name="Google Shape;701;p5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02" name="Google Shape;702;p5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</a:t>
                </a:r>
                <a:r>
                  <a:rPr lang="en-US" alt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6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4" name="Google Shape;704;p5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705" name="Google Shape;705;p53"/>
          <p:cNvSpPr txBox="1"/>
          <p:nvPr/>
        </p:nvSpPr>
        <p:spPr>
          <a:xfrm>
            <a:off x="825224" y="253000"/>
            <a:ext cx="3300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 전략</a:t>
            </a:r>
            <a:endParaRPr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06" name="Google Shape;70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538" y="2878579"/>
            <a:ext cx="2038902" cy="203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141" y="2773662"/>
            <a:ext cx="2204613" cy="2038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53"/>
          <p:cNvGrpSpPr/>
          <p:nvPr/>
        </p:nvGrpSpPr>
        <p:grpSpPr>
          <a:xfrm>
            <a:off x="209362" y="2571750"/>
            <a:ext cx="4452675" cy="2652550"/>
            <a:chOff x="209349" y="2571750"/>
            <a:chExt cx="4452675" cy="2652550"/>
          </a:xfrm>
        </p:grpSpPr>
        <p:pic>
          <p:nvPicPr>
            <p:cNvPr id="709" name="Google Shape;709;p53"/>
            <p:cNvPicPr preferRelativeResize="0"/>
            <p:nvPr/>
          </p:nvPicPr>
          <p:blipFill rotWithShape="1">
            <a:blip r:embed="rId3">
              <a:alphaModFix/>
            </a:blip>
            <a:srcRect l="23440" r="21638"/>
            <a:stretch/>
          </p:blipFill>
          <p:spPr>
            <a:xfrm>
              <a:off x="282899" y="2571750"/>
              <a:ext cx="11197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53"/>
            <p:cNvPicPr preferRelativeResize="0"/>
            <p:nvPr/>
          </p:nvPicPr>
          <p:blipFill rotWithShape="1">
            <a:blip r:embed="rId3">
              <a:alphaModFix/>
            </a:blip>
            <a:srcRect l="22653" r="22428"/>
            <a:stretch/>
          </p:blipFill>
          <p:spPr>
            <a:xfrm>
              <a:off x="1402674" y="2571750"/>
              <a:ext cx="11197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53"/>
            <p:cNvPicPr preferRelativeResize="0"/>
            <p:nvPr/>
          </p:nvPicPr>
          <p:blipFill rotWithShape="1">
            <a:blip r:embed="rId3">
              <a:alphaModFix/>
            </a:blip>
            <a:srcRect l="23301" r="24405"/>
            <a:stretch/>
          </p:blipFill>
          <p:spPr>
            <a:xfrm>
              <a:off x="1377674" y="3185400"/>
              <a:ext cx="1066200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53"/>
            <p:cNvPicPr preferRelativeResize="0"/>
            <p:nvPr/>
          </p:nvPicPr>
          <p:blipFill rotWithShape="1">
            <a:blip r:embed="rId3">
              <a:alphaModFix/>
            </a:blip>
            <a:srcRect l="24117" r="25742"/>
            <a:stretch/>
          </p:blipFill>
          <p:spPr>
            <a:xfrm>
              <a:off x="209349" y="3185400"/>
              <a:ext cx="10222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53"/>
            <p:cNvPicPr preferRelativeResize="0"/>
            <p:nvPr/>
          </p:nvPicPr>
          <p:blipFill rotWithShape="1">
            <a:blip r:embed="rId3">
              <a:alphaModFix/>
            </a:blip>
            <a:srcRect l="24071" r="21007"/>
            <a:stretch/>
          </p:blipFill>
          <p:spPr>
            <a:xfrm>
              <a:off x="2310599" y="2606350"/>
              <a:ext cx="11197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53"/>
            <p:cNvPicPr preferRelativeResize="0"/>
            <p:nvPr/>
          </p:nvPicPr>
          <p:blipFill rotWithShape="1">
            <a:blip r:embed="rId3">
              <a:alphaModFix/>
            </a:blip>
            <a:srcRect l="24578" r="25280"/>
            <a:stretch/>
          </p:blipFill>
          <p:spPr>
            <a:xfrm>
              <a:off x="1989549" y="3078250"/>
              <a:ext cx="10222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53"/>
            <p:cNvPicPr preferRelativeResize="0"/>
            <p:nvPr/>
          </p:nvPicPr>
          <p:blipFill rotWithShape="1">
            <a:blip r:embed="rId3">
              <a:alphaModFix/>
            </a:blip>
            <a:srcRect l="24117" r="25742"/>
            <a:stretch/>
          </p:blipFill>
          <p:spPr>
            <a:xfrm>
              <a:off x="3098124" y="2633550"/>
              <a:ext cx="10222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53"/>
            <p:cNvPicPr preferRelativeResize="0"/>
            <p:nvPr/>
          </p:nvPicPr>
          <p:blipFill rotWithShape="1">
            <a:blip r:embed="rId3">
              <a:alphaModFix/>
            </a:blip>
            <a:srcRect l="24117" r="25742"/>
            <a:stretch/>
          </p:blipFill>
          <p:spPr>
            <a:xfrm>
              <a:off x="2693499" y="3153275"/>
              <a:ext cx="1022275" cy="20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53"/>
            <p:cNvPicPr preferRelativeResize="0"/>
            <p:nvPr/>
          </p:nvPicPr>
          <p:blipFill rotWithShape="1">
            <a:blip r:embed="rId3">
              <a:alphaModFix/>
            </a:blip>
            <a:srcRect l="24117" r="25742"/>
            <a:stretch/>
          </p:blipFill>
          <p:spPr>
            <a:xfrm>
              <a:off x="3639749" y="3043150"/>
              <a:ext cx="1022275" cy="2038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8" name="Google Shape;71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772585">
            <a:off x="5202844" y="3025579"/>
            <a:ext cx="524162" cy="148974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3"/>
          <p:cNvSpPr txBox="1"/>
          <p:nvPr/>
        </p:nvSpPr>
        <p:spPr>
          <a:xfrm>
            <a:off x="7497136" y="4708876"/>
            <a:ext cx="26457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[이미지 출처 : 감사나눔 Media]</a:t>
            </a:r>
            <a:endParaRPr sz="8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38" name="Google Shape;738;p55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739" name="Google Shape;739;p55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0" name="Google Shape;740;p55"/>
          <p:cNvSpPr txBox="1"/>
          <p:nvPr/>
        </p:nvSpPr>
        <p:spPr>
          <a:xfrm>
            <a:off x="416450" y="1128122"/>
            <a:ext cx="8311021" cy="341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lvl="0" indent="-285750" rtl="0">
              <a:lnSpc>
                <a:spcPct val="9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투자에 대한 공부 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본인의 투자 히스토리 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본인에게 맞는 종목 추천 등을 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공간에서 볼 수 있어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rtl="0">
              <a:lnSpc>
                <a:spcPct val="9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계절별, 월별 나무/꽃 도감을 통해, 고객 개인의 주식보유기간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예측을 이용한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 추천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활발한 매수 유도 가능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rtl="0">
              <a:lnSpc>
                <a:spcPct val="9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고객들끼리 숲을 서로 비교하며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투자에 관한 정보도 얻어 갈 수 있는 하나의 커뮤니티 공간 조성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rtl="0">
              <a:lnSpc>
                <a:spcPct val="9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수목원 조성을 통한 다양한 오프라인 이벤트를 개최하여 온라인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환경에서 동시에 소통가능</a:t>
            </a:r>
            <a:endParaRPr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rtl="0">
              <a:spcBef>
                <a:spcPts val="280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41" name="Google Shape;741;p55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742" name="Google Shape;742;p5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43" name="Google Shape;743;p5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06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44" name="Google Shape;744;p5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5" name="Google Shape;745;p5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746" name="Google Shape;746;p55"/>
          <p:cNvSpPr txBox="1"/>
          <p:nvPr/>
        </p:nvSpPr>
        <p:spPr>
          <a:xfrm>
            <a:off x="825227" y="253009"/>
            <a:ext cx="217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기대효과</a:t>
            </a:r>
            <a:endParaRPr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753" name="Google Shape;753;p56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4" name="Google Shape;754;p56"/>
          <p:cNvSpPr txBox="1"/>
          <p:nvPr/>
        </p:nvSpPr>
        <p:spPr>
          <a:xfrm>
            <a:off x="825233" y="1164336"/>
            <a:ext cx="3294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r>
              <a:rPr lang="ko" sz="1500" b="1" i="0" u="none" strike="noStrike" dirty="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500" b="1" i="0" u="none" strike="noStrike" dirty="0">
              <a:solidFill>
                <a:srgbClr val="88888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endParaRPr sz="1500" i="0" u="none" strike="noStrik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소개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BFBF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1" i="0" u="none" strike="noStrik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한계점 및 발전가능성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755" name="Google Shape;755;p56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756" name="Google Shape;756;p56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57" name="Google Shape;757;p56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07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8" name="Google Shape;758;p56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59" name="Google Shape;759;p56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65" name="Google Shape;765;p57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766" name="Google Shape;766;p57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7" name="Google Shape;767;p57"/>
          <p:cNvSpPr txBox="1"/>
          <p:nvPr/>
        </p:nvSpPr>
        <p:spPr>
          <a:xfrm>
            <a:off x="304761" y="877255"/>
            <a:ext cx="8534400" cy="41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프로그램의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요소도 다양하며, 이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투자의 과정에서 하나의 옵션으로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사용해야 해서     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이를 사용하고 싶게  UI/UX 디자인 모두 신경 써야 하기에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이목을 끄는 시각화 방법 필요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주식을 매도/매수하는 창과 이 시스템을 완전히 분리할 경우, 사용자는 이 시스템의 존재를 모르거나,</a:t>
            </a: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처음 시작이 귀찮아서 시도해보지 않을 수도 있음</a:t>
            </a:r>
            <a:endParaRPr lang="en-US" altLang="ko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사용자들의 나무를 공정하게 성장할 수 있도록 하기 위해, 문제를 계속해서 업데이트 해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야함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ko-KR" altLang="en-US" sz="7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-&gt;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투자에 대한 진입장벽을 낮추어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연령대가 쉽게 투자에 흥미를 갖고 즐길 수 있음</a:t>
            </a: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결과, 다양한 연령대가 투자에 참여하고</a:t>
            </a:r>
            <a:r>
              <a:rPr lang="en-US" alt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소통하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</a:t>
            </a:r>
            <a:r>
              <a:rPr lang="ko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투자가 하나의 놀이와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문화로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발전할 수 있는 발판 마련</a:t>
            </a:r>
            <a:endParaRPr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68" name="Google Shape;768;p57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769" name="Google Shape;769;p5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70" name="Google Shape;770;p5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07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71" name="Google Shape;771;p5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72" name="Google Shape;772;p5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773" name="Google Shape;773;p57"/>
          <p:cNvSpPr txBox="1"/>
          <p:nvPr/>
        </p:nvSpPr>
        <p:spPr>
          <a:xfrm>
            <a:off x="825227" y="253009"/>
            <a:ext cx="217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한계점 및 발전가능성</a:t>
            </a:r>
            <a:endParaRPr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209361" y="684202"/>
            <a:ext cx="8725278" cy="42991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739066" y="155473"/>
            <a:ext cx="8195177" cy="445416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71" name="Google Shape;171;p28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72;p28"/>
          <p:cNvSpPr txBox="1"/>
          <p:nvPr/>
        </p:nvSpPr>
        <p:spPr>
          <a:xfrm>
            <a:off x="527433" y="1501961"/>
            <a:ext cx="6936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"데이터, 문화가 되다"</a:t>
            </a:r>
            <a:endParaRPr sz="1500" b="1" i="0" u="none" strike="noStrik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- 2021년(제2회) NH투자증권 빅데이터 경진대회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 sz="1500" b="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r>
              <a:rPr lang="ko" sz="150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결합을 통한 주식 보유기간 예측 및 서비스 아이디어 제안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NH투자증권 고객의 주식 보유기간을 예측하고</a:t>
            </a:r>
            <a:endParaRPr sz="1500" i="0" u="none" strike="noStrike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" sz="150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이를 활용할 수 있는 </a:t>
            </a:r>
            <a:r>
              <a:rPr lang="ko" sz="15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</a:t>
            </a:r>
            <a:r>
              <a:rPr lang="ko" sz="1500" i="0" u="none" strike="noStrike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아이디어 제안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br>
              <a:rPr lang="ko" sz="1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</a:b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>
            <a:off x="208570" y="155473"/>
            <a:ext cx="445417" cy="445416"/>
            <a:chOff x="0" y="0"/>
            <a:chExt cx="1428752" cy="1428750"/>
          </a:xfrm>
        </p:grpSpPr>
        <p:grpSp>
          <p:nvGrpSpPr>
            <p:cNvPr id="174" name="Google Shape;174;p28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175" name="Google Shape;175;p28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01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7" name="Google Shape;177;p28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78" name="Google Shape;178;p28"/>
          <p:cNvSpPr txBox="1"/>
          <p:nvPr/>
        </p:nvSpPr>
        <p:spPr>
          <a:xfrm>
            <a:off x="818964" y="239681"/>
            <a:ext cx="10719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951" y="863550"/>
            <a:ext cx="2620650" cy="394045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86" name="Google Shape;186;p29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29"/>
          <p:cNvSpPr txBox="1"/>
          <p:nvPr/>
        </p:nvSpPr>
        <p:spPr>
          <a:xfrm>
            <a:off x="825233" y="1164336"/>
            <a:ext cx="3294300" cy="353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과제소개 </a:t>
            </a:r>
            <a:endParaRPr sz="150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1" i="0" u="none" strike="noStrike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b="1" i="0" u="none" strike="noStrik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 설명 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아이디어 제안</a:t>
            </a: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"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아이디어 소개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전략 및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기대효과</a:t>
            </a:r>
            <a:endParaRPr sz="1500" b="0" i="0" u="none" strike="noStrike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" sz="1500" b="0" i="0" u="none" strike="noStrike" dirty="0">
                <a:solidFill>
                  <a:srgbClr val="A5A5A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한계점 및 발전가능성</a:t>
            </a:r>
            <a:endParaRPr sz="1500" dirty="0">
              <a:solidFill>
                <a:srgbClr val="A5A5A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88" name="Google Shape;188;p29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189" name="Google Shape;189;p29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90" name="Google Shape;190;p29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02</a:t>
                </a: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2" name="Google Shape;192;p29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99" name="Google Shape;199;p30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0" name="Google Shape;200;p30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01" name="Google Shape;201;p3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02" name="Google Shape;202;p3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02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4" name="Google Shape;204;p3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05" name="Google Shape;205;p30"/>
          <p:cNvSpPr txBox="1"/>
          <p:nvPr/>
        </p:nvSpPr>
        <p:spPr>
          <a:xfrm>
            <a:off x="825227" y="245921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83" y="1826195"/>
            <a:ext cx="5649224" cy="26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1743739" y="4736618"/>
            <a:ext cx="798323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8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남옥진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“[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원포인트 투자 레슨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분기별 실적 발표 보면 주식 성공의 길 열린다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”, 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매일경제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800" b="0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2018.02.02, </a:t>
            </a:r>
            <a:r>
              <a:rPr lang="ko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https://www.mk.co.kr/news/economy/view/2018/02/76369/</a:t>
            </a:r>
            <a:endParaRPr sz="8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1232301" y="943874"/>
            <a:ext cx="833151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기업의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분기별 </a:t>
            </a:r>
            <a:r>
              <a:rPr 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실적 발표에 따라, 주식 거래량이 증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가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-&gt; </a:t>
            </a: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분기시점에 매도, 매수가 많아진다는 점을 활용해서 주식 보유기간을 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예측해보자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!</a:t>
            </a:r>
            <a:endParaRPr sz="15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15" name="Google Shape;215;p31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6" name="Google Shape;216;p31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17" name="Google Shape;217;p3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18" name="Google Shape;218;p3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02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20" name="Google Shape;220;p3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21" name="Google Shape;221;p31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155177" y="940274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학습 데이터의 한 분기 내 매도 횟수 분포를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확인해 보았고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분기내에서의 마지막달이 가장 매도매수 횟수가 많은것을 알아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냄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그래프 참고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ko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ko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ko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ko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10" y="1915187"/>
            <a:ext cx="3175700" cy="21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3460082" y="4019043"/>
            <a:ext cx="275306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한 분기내 </a:t>
            </a:r>
            <a:r>
              <a:rPr lang="ko" sz="8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1, 2, 3번째 달의 매도 횟수 합산 그래프</a:t>
            </a:r>
            <a:endParaRPr lang="en-US" altLang="ko" sz="8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833-4F10-414D-9C2E-A89866A6CB55}"/>
              </a:ext>
            </a:extLst>
          </p:cNvPr>
          <p:cNvSpPr txBox="1"/>
          <p:nvPr/>
        </p:nvSpPr>
        <p:spPr>
          <a:xfrm>
            <a:off x="1288771" y="4326789"/>
            <a:ext cx="7095687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분기에 속하는 매도 데이터의 경우 분기별로 나눠서 주식 보유기간 예측에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A0942-21E6-4CD3-ACBE-BA41A522C618}"/>
              </a:ext>
            </a:extLst>
          </p:cNvPr>
          <p:cNvSpPr txBox="1"/>
          <p:nvPr/>
        </p:nvSpPr>
        <p:spPr>
          <a:xfrm>
            <a:off x="6684335" y="4767758"/>
            <a:ext cx="3218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그래프는 데이터 탐색 후 파이썬 라이브러리로 그림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209361" y="684202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31" name="Google Shape;231;p32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2" name="Google Shape;232;p32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33" name="Google Shape;233;p32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34" name="Google Shape;234;p32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02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6" name="Google Shape;236;p32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37" name="Google Shape;237;p32"/>
          <p:cNvSpPr txBox="1"/>
          <p:nvPr/>
        </p:nvSpPr>
        <p:spPr>
          <a:xfrm>
            <a:off x="825223" y="253000"/>
            <a:ext cx="45516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19" y="1936031"/>
            <a:ext cx="3152620" cy="233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3771777" y="4273348"/>
            <a:ext cx="3287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제공받은 데이터 스키마 중 일부</a:t>
            </a:r>
            <a:endParaRPr sz="8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736950" y="2998381"/>
            <a:ext cx="3600055" cy="7283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222;p31">
            <a:extLst>
              <a:ext uri="{FF2B5EF4-FFF2-40B4-BE49-F238E27FC236}">
                <a16:creationId xmlns:a16="http://schemas.microsoft.com/office/drawing/2014/main" id="{D0962C92-9F43-466B-9D05-D34731380519}"/>
              </a:ext>
            </a:extLst>
          </p:cNvPr>
          <p:cNvSpPr txBox="1"/>
          <p:nvPr/>
        </p:nvSpPr>
        <p:spPr>
          <a:xfrm>
            <a:off x="1155177" y="937216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투자성향에 따라 주식 보유기간이 차이가 날 것 이다라고 판단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분기에 속하지 않은 매도 데이터의 경우 투자성향으로 주식 보유기간 예측에 활용</a:t>
            </a:r>
            <a:endParaRPr lang="en-US" altLang="ko-KR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구매일은 </a:t>
            </a:r>
            <a:r>
              <a:rPr lang="en-US" altLang="ko-KR" sz="130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2018.07.02, </a:t>
            </a:r>
            <a:r>
              <a:rPr lang="ko-KR" altLang="en-US" sz="130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판매일은 </a:t>
            </a:r>
            <a:r>
              <a:rPr lang="en-US" altLang="ko-KR" sz="130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2018.07.09 </a:t>
            </a:r>
            <a:r>
              <a:rPr lang="ko-KR" altLang="en-US" sz="130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일 때 분기에 속하지 않는다고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판단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6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</a:br>
            <a:endParaRPr lang="en-US" altLang="ko-KR" sz="1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209400" y="665486"/>
            <a:ext cx="8725200" cy="42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6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739066" y="155473"/>
            <a:ext cx="8195100" cy="445500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5100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208966" y="4983341"/>
            <a:ext cx="810000" cy="0"/>
          </a:xfrm>
          <a:prstGeom prst="straightConnector1">
            <a:avLst/>
          </a:prstGeom>
          <a:noFill/>
          <a:ln w="25400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0" name="Google Shape;250;p33"/>
          <p:cNvGrpSpPr/>
          <p:nvPr/>
        </p:nvGrpSpPr>
        <p:grpSpPr>
          <a:xfrm>
            <a:off x="208570" y="155473"/>
            <a:ext cx="445507" cy="445490"/>
            <a:chOff x="0" y="0"/>
            <a:chExt cx="1428822" cy="1428769"/>
          </a:xfrm>
        </p:grpSpPr>
        <p:grpSp>
          <p:nvGrpSpPr>
            <p:cNvPr id="251" name="Google Shape;251;p3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52" name="Google Shape;252;p3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68575" tIns="35100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solidFill>
                      <a:srgbClr val="FFFF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02</a:t>
                </a:r>
                <a:endParaRPr sz="2400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 dirty="0">
                    <a:solidFill>
                      <a:srgbClr val="BFBFB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"/>
                    <a:sym typeface="Malgun Gothic"/>
                  </a:rPr>
                  <a:t>page</a:t>
                </a:r>
                <a:endParaRPr sz="9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4" name="Google Shape;254;p3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X</a:t>
              </a:r>
              <a:endParaRPr sz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55" name="Google Shape;255;p33"/>
          <p:cNvSpPr txBox="1"/>
          <p:nvPr/>
        </p:nvSpPr>
        <p:spPr>
          <a:xfrm>
            <a:off x="825227" y="253009"/>
            <a:ext cx="21711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 결과</a:t>
            </a:r>
            <a:endParaRPr sz="15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2" y="1664684"/>
            <a:ext cx="3059547" cy="2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2;p31">
            <a:extLst>
              <a:ext uri="{FF2B5EF4-FFF2-40B4-BE49-F238E27FC236}">
                <a16:creationId xmlns:a16="http://schemas.microsoft.com/office/drawing/2014/main" id="{96B77AC5-5CD5-45CF-85DE-AC74F74A5480}"/>
              </a:ext>
            </a:extLst>
          </p:cNvPr>
          <p:cNvSpPr txBox="1"/>
          <p:nvPr/>
        </p:nvSpPr>
        <p:spPr>
          <a:xfrm>
            <a:off x="1018966" y="1135106"/>
            <a:ext cx="8520600" cy="9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투자성향 데이터의 경우 약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37%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99(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미정의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데이터로 구성됨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그래프 참고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3444F-7D11-4A7F-BC40-7EB6E247B730}"/>
              </a:ext>
            </a:extLst>
          </p:cNvPr>
          <p:cNvSpPr txBox="1"/>
          <p:nvPr/>
        </p:nvSpPr>
        <p:spPr>
          <a:xfrm>
            <a:off x="3469718" y="3876131"/>
            <a:ext cx="3522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cus_info.csv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ivs_icn_cd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 그래프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398FF-CE2A-4A67-A177-6678DEAAA19B}"/>
              </a:ext>
            </a:extLst>
          </p:cNvPr>
          <p:cNvSpPr txBox="1"/>
          <p:nvPr/>
        </p:nvSpPr>
        <p:spPr>
          <a:xfrm>
            <a:off x="6684335" y="4767758"/>
            <a:ext cx="3218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그래프는 데이터 탐색 후 파이썬 라이브러리로 그림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52B26-014D-4F8C-8EDE-1BF5C9AB907E}"/>
              </a:ext>
            </a:extLst>
          </p:cNvPr>
          <p:cNvSpPr txBox="1"/>
          <p:nvPr/>
        </p:nvSpPr>
        <p:spPr>
          <a:xfrm>
            <a:off x="887818" y="4224467"/>
            <a:ext cx="7249633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탐색을 통해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매도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 횟수를 이용하여 고객의 투자성향을 재정의 해주기로 함</a:t>
            </a:r>
            <a:endParaRPr lang="en-US" altLang="ko-KR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1816</Words>
  <Application>Microsoft Office PowerPoint</Application>
  <PresentationFormat>화면 슬라이드 쇼(16:9)</PresentationFormat>
  <Paragraphs>394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</vt:lpstr>
      <vt:lpstr>Malgun Gothic</vt:lpstr>
      <vt:lpstr>예스체</vt:lpstr>
      <vt:lpstr>Arial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박채희</dc:creator>
  <cp:lastModifiedBy>박채희</cp:lastModifiedBy>
  <cp:revision>6</cp:revision>
  <dcterms:modified xsi:type="dcterms:W3CDTF">2021-11-07T14:49:57Z</dcterms:modified>
</cp:coreProperties>
</file>